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29" r:id="rId1"/>
  </p:sldMasterIdLst>
  <p:notesMasterIdLst>
    <p:notesMasterId r:id="rId52"/>
  </p:notesMasterIdLst>
  <p:sldIdLst>
    <p:sldId id="256" r:id="rId2"/>
    <p:sldId id="385" r:id="rId3"/>
    <p:sldId id="318" r:id="rId4"/>
    <p:sldId id="356" r:id="rId5"/>
    <p:sldId id="321" r:id="rId6"/>
    <p:sldId id="322" r:id="rId7"/>
    <p:sldId id="323" r:id="rId8"/>
    <p:sldId id="326" r:id="rId9"/>
    <p:sldId id="343" r:id="rId10"/>
    <p:sldId id="325" r:id="rId11"/>
    <p:sldId id="355" r:id="rId12"/>
    <p:sldId id="344" r:id="rId13"/>
    <p:sldId id="327" r:id="rId14"/>
    <p:sldId id="328" r:id="rId15"/>
    <p:sldId id="329" r:id="rId16"/>
    <p:sldId id="345" r:id="rId17"/>
    <p:sldId id="346" r:id="rId18"/>
    <p:sldId id="339" r:id="rId19"/>
    <p:sldId id="351" r:id="rId20"/>
    <p:sldId id="330" r:id="rId21"/>
    <p:sldId id="340" r:id="rId22"/>
    <p:sldId id="357" r:id="rId23"/>
    <p:sldId id="331" r:id="rId24"/>
    <p:sldId id="370" r:id="rId25"/>
    <p:sldId id="358" r:id="rId26"/>
    <p:sldId id="359" r:id="rId27"/>
    <p:sldId id="360" r:id="rId28"/>
    <p:sldId id="361" r:id="rId29"/>
    <p:sldId id="383" r:id="rId30"/>
    <p:sldId id="384" r:id="rId31"/>
    <p:sldId id="362" r:id="rId32"/>
    <p:sldId id="363" r:id="rId33"/>
    <p:sldId id="364" r:id="rId34"/>
    <p:sldId id="365" r:id="rId35"/>
    <p:sldId id="366" r:id="rId36"/>
    <p:sldId id="379" r:id="rId37"/>
    <p:sldId id="367" r:id="rId38"/>
    <p:sldId id="380" r:id="rId39"/>
    <p:sldId id="368" r:id="rId40"/>
    <p:sldId id="381" r:id="rId41"/>
    <p:sldId id="369" r:id="rId42"/>
    <p:sldId id="382" r:id="rId43"/>
    <p:sldId id="341" r:id="rId44"/>
    <p:sldId id="371" r:id="rId45"/>
    <p:sldId id="372" r:id="rId46"/>
    <p:sldId id="378" r:id="rId47"/>
    <p:sldId id="373" r:id="rId48"/>
    <p:sldId id="374" r:id="rId49"/>
    <p:sldId id="377" r:id="rId50"/>
    <p:sldId id="375" r:id="rId51"/>
  </p:sldIdLst>
  <p:sldSz cx="9144000" cy="6858000" type="screen4x3"/>
  <p:notesSz cx="6858000" cy="9144000"/>
  <p:embeddedFontLst>
    <p:embeddedFont>
      <p:font typeface="Merriweather Sans" charset="0"/>
      <p:regular r:id="rId53"/>
      <p:bold r:id="rId54"/>
      <p:italic r:id="rId55"/>
      <p:boldItalic r:id="rId56"/>
    </p:embeddedFont>
    <p:embeddedFont>
      <p:font typeface="Georgia" pitchFamily="18" charset="0"/>
      <p:regular r:id="rId57"/>
      <p:bold r:id="rId58"/>
      <p:italic r:id="rId59"/>
      <p:boldItalic r:id="rId60"/>
    </p:embeddedFont>
    <p:embeddedFont>
      <p:font typeface="Trebuchet MS"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hkyMXCI8VRZmH4ZjZJ/WnZ2IO8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840449D-EE59-4817-915E-6E1AD8AF0CB5}">
  <a:tblStyle styleId="{B840449D-EE59-4817-915E-6E1AD8AF0CB5}" styleName="Table_0">
    <a:wholeTbl>
      <a:tcTxStyle b="off" i="off">
        <a:font>
          <a:latin typeface="Helvetica Neue"/>
          <a:ea typeface="Helvetica Neue"/>
          <a:cs typeface="Helvetica Neue"/>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tcStyle>
    </a:band1H>
    <a:band2H>
      <a:tcTxStyle b="off" i="off"/>
      <a:tcStyle>
        <a:tcBdr/>
        <a:fill>
          <a:solidFill>
            <a:srgbClr val="E3E5E8"/>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076B9"/>
          </a:solidFill>
        </a:fill>
      </a:tcStyle>
    </a:firstCol>
    <a:lastRow>
      <a:tcTxStyle b="off" i="off">
        <a:font>
          <a:latin typeface="Helvetica Neue"/>
          <a:ea typeface="Helvetica Neue"/>
          <a:cs typeface="Helvetica Neue"/>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3797C6"/>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lastRow>
    <a:seCell>
      <a:tcTxStyle/>
      <a:tcStyle>
        <a:tcBdr/>
      </a:tcStyle>
    </a:seCell>
    <a:swCell>
      <a:tcTxStyle/>
      <a:tcStyle>
        <a:tcBdr/>
      </a:tcStyle>
    </a:swCell>
    <a:firstRow>
      <a:tcTxStyle b="on" i="off">
        <a:font>
          <a:latin typeface="Helvetica Neue"/>
          <a:ea typeface="Helvetica Neue"/>
          <a:cs typeface="Helvetica Neue"/>
        </a:font>
        <a:srgbClr val="FFFFFF"/>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004C7F"/>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01" autoAdjust="0"/>
  </p:normalViewPr>
  <p:slideViewPr>
    <p:cSldViewPr>
      <p:cViewPr>
        <p:scale>
          <a:sx n="90" d="100"/>
          <a:sy n="90" d="100"/>
        </p:scale>
        <p:origin x="-600" y="-3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9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9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9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9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22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24187861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955F9-81EA-47C5-8059-9E5C2B437C70}" type="datetime1">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x">
  <p:cSld name="标题幻灯片">
    <p:bg>
      <p:bgPr>
        <a:solidFill>
          <a:srgbClr val="F4F4F4"/>
        </a:solidFill>
        <a:effectLst/>
      </p:bgPr>
    </p:bg>
    <p:spTree>
      <p:nvGrpSpPr>
        <p:cNvPr id="1" name="Shape 9"/>
        <p:cNvGrpSpPr/>
        <p:nvPr/>
      </p:nvGrpSpPr>
      <p:grpSpPr>
        <a:xfrm>
          <a:off x="0" y="0"/>
          <a:ext cx="0" cy="0"/>
          <a:chOff x="0" y="0"/>
          <a:chExt cx="0" cy="0"/>
        </a:xfrm>
      </p:grpSpPr>
      <p:sp>
        <p:nvSpPr>
          <p:cNvPr id="10" name="Google Shape;10;p86"/>
          <p:cNvSpPr txBox="1">
            <a:spLocks noGrp="1"/>
          </p:cNvSpPr>
          <p:nvPr>
            <p:ph type="sldNum" idx="12"/>
          </p:nvPr>
        </p:nvSpPr>
        <p:spPr>
          <a:xfrm>
            <a:off x="6312016" y="5503577"/>
            <a:ext cx="241191" cy="246449"/>
          </a:xfrm>
          <a:prstGeom prst="rect">
            <a:avLst/>
          </a:prstGeom>
          <a:noFill/>
          <a:ln>
            <a:noFill/>
          </a:ln>
        </p:spPr>
        <p:txBody>
          <a:bodyPr spcFirstLastPara="1" wrap="square" lIns="34300" tIns="34300" rIns="34300" bIns="34300" anchor="ctr" anchorCtr="0">
            <a:spAutoFit/>
          </a:bodyPr>
          <a:lstStyle>
            <a:lvl1pPr marL="0" marR="0" lvl="0"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888888"/>
              </a:buClr>
              <a:buSzPts val="1200"/>
              <a:buFont typeface="Trebuchet MS"/>
              <a:buNone/>
              <a:defRPr>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
  <p:cSld name="TITLE_AND_BODY">
    <p:spTree>
      <p:nvGrpSpPr>
        <p:cNvPr id="1" name="Shape 11"/>
        <p:cNvGrpSpPr/>
        <p:nvPr/>
      </p:nvGrpSpPr>
      <p:grpSpPr>
        <a:xfrm>
          <a:off x="0" y="0"/>
          <a:ext cx="0" cy="0"/>
          <a:chOff x="0" y="0"/>
          <a:chExt cx="0" cy="0"/>
        </a:xfrm>
      </p:grpSpPr>
      <p:sp>
        <p:nvSpPr>
          <p:cNvPr id="12" name="Google Shape;12;p87"/>
          <p:cNvSpPr txBox="1">
            <a:spLocks noGrp="1"/>
          </p:cNvSpPr>
          <p:nvPr>
            <p:ph type="title"/>
          </p:nvPr>
        </p:nvSpPr>
        <p:spPr>
          <a:xfrm>
            <a:off x="311698" y="1302273"/>
            <a:ext cx="8520604" cy="57271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 name="Google Shape;13;p87"/>
          <p:cNvSpPr txBox="1">
            <a:spLocks noGrp="1"/>
          </p:cNvSpPr>
          <p:nvPr>
            <p:ph type="body" idx="1"/>
          </p:nvPr>
        </p:nvSpPr>
        <p:spPr>
          <a:xfrm>
            <a:off x="311698" y="2009723"/>
            <a:ext cx="8520604" cy="3416404"/>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Clr>
                <a:srgbClr val="595959"/>
              </a:buClr>
              <a:buSzPts val="1800"/>
              <a:buChar char="●"/>
              <a:defRPr/>
            </a:lvl1pPr>
            <a:lvl2pPr marL="914400" lvl="1" indent="-342900" algn="l">
              <a:lnSpc>
                <a:spcPct val="115000"/>
              </a:lnSpc>
              <a:spcBef>
                <a:spcPts val="0"/>
              </a:spcBef>
              <a:spcAft>
                <a:spcPts val="0"/>
              </a:spcAft>
              <a:buClr>
                <a:srgbClr val="595959"/>
              </a:buClr>
              <a:buSzPts val="1800"/>
              <a:buChar char="○"/>
              <a:defRPr/>
            </a:lvl2pPr>
            <a:lvl3pPr marL="1371600" lvl="2" indent="-342900" algn="l">
              <a:lnSpc>
                <a:spcPct val="115000"/>
              </a:lnSpc>
              <a:spcBef>
                <a:spcPts val="0"/>
              </a:spcBef>
              <a:spcAft>
                <a:spcPts val="0"/>
              </a:spcAft>
              <a:buClr>
                <a:srgbClr val="595959"/>
              </a:buClr>
              <a:buSzPts val="1800"/>
              <a:buChar char="■"/>
              <a:defRPr/>
            </a:lvl3pPr>
            <a:lvl4pPr marL="1828800" lvl="3" indent="-342900" algn="l">
              <a:lnSpc>
                <a:spcPct val="115000"/>
              </a:lnSpc>
              <a:spcBef>
                <a:spcPts val="0"/>
              </a:spcBef>
              <a:spcAft>
                <a:spcPts val="0"/>
              </a:spcAft>
              <a:buClr>
                <a:srgbClr val="595959"/>
              </a:buClr>
              <a:buSzPts val="1800"/>
              <a:buChar char="●"/>
              <a:defRPr/>
            </a:lvl4pPr>
            <a:lvl5pPr marL="2286000" lvl="4" indent="-342900" algn="l">
              <a:lnSpc>
                <a:spcPct val="115000"/>
              </a:lnSpc>
              <a:spcBef>
                <a:spcPts val="0"/>
              </a:spcBef>
              <a:spcAft>
                <a:spcPts val="0"/>
              </a:spcAft>
              <a:buClr>
                <a:srgbClr val="595959"/>
              </a:buClr>
              <a:buSzPts val="1800"/>
              <a:buChar char="○"/>
              <a:defRPr/>
            </a:lvl5pPr>
            <a:lvl6pPr marL="2743200" lvl="5" indent="-342900" algn="l">
              <a:lnSpc>
                <a:spcPct val="115000"/>
              </a:lnSpc>
              <a:spcBef>
                <a:spcPts val="0"/>
              </a:spcBef>
              <a:spcAft>
                <a:spcPts val="0"/>
              </a:spcAft>
              <a:buClr>
                <a:srgbClr val="595959"/>
              </a:buClr>
              <a:buSzPts val="1800"/>
              <a:buChar char="●"/>
              <a:defRPr/>
            </a:lvl6pPr>
            <a:lvl7pPr marL="3200400" lvl="6" indent="-342900" algn="l">
              <a:lnSpc>
                <a:spcPct val="115000"/>
              </a:lnSpc>
              <a:spcBef>
                <a:spcPts val="0"/>
              </a:spcBef>
              <a:spcAft>
                <a:spcPts val="0"/>
              </a:spcAft>
              <a:buClr>
                <a:srgbClr val="595959"/>
              </a:buClr>
              <a:buSzPts val="1800"/>
              <a:buChar char="●"/>
              <a:defRPr/>
            </a:lvl7pPr>
            <a:lvl8pPr marL="3657600" lvl="7" indent="-342900" algn="l">
              <a:lnSpc>
                <a:spcPct val="115000"/>
              </a:lnSpc>
              <a:spcBef>
                <a:spcPts val="0"/>
              </a:spcBef>
              <a:spcAft>
                <a:spcPts val="0"/>
              </a:spcAft>
              <a:buClr>
                <a:srgbClr val="595959"/>
              </a:buClr>
              <a:buSzPts val="1800"/>
              <a:buChar char="●"/>
              <a:defRPr/>
            </a:lvl8pPr>
            <a:lvl9pPr marL="4114800" lvl="8" indent="-342900" algn="l">
              <a:lnSpc>
                <a:spcPct val="115000"/>
              </a:lnSpc>
              <a:spcBef>
                <a:spcPts val="0"/>
              </a:spcBef>
              <a:spcAft>
                <a:spcPts val="0"/>
              </a:spcAft>
              <a:buClr>
                <a:srgbClr val="595959"/>
              </a:buClr>
              <a:buSzPts val="1800"/>
              <a:buChar char="●"/>
              <a:defRPr/>
            </a:lvl9pPr>
          </a:lstStyle>
          <a:p>
            <a:endParaRPr/>
          </a:p>
        </p:txBody>
      </p:sp>
      <p:sp>
        <p:nvSpPr>
          <p:cNvPr id="14" name="Google Shape;14;p87"/>
          <p:cNvSpPr txBox="1">
            <a:spLocks noGrp="1"/>
          </p:cNvSpPr>
          <p:nvPr>
            <p:ph type="sldNum" idx="12"/>
          </p:nvPr>
        </p:nvSpPr>
        <p:spPr>
          <a:xfrm>
            <a:off x="8656106" y="5539438"/>
            <a:ext cx="365058" cy="355657"/>
          </a:xfrm>
          <a:prstGeom prst="rect">
            <a:avLst/>
          </a:prstGeom>
          <a:noFill/>
          <a:ln>
            <a:noFill/>
          </a:ln>
        </p:spPr>
        <p:txBody>
          <a:bodyPr spcFirstLastPara="1" wrap="square" lIns="91400" tIns="91400" rIns="91400" bIns="91400" anchor="ctr" anchorCtr="0">
            <a:spAutoFit/>
          </a:bodyPr>
          <a:lstStyle>
            <a:lvl1pPr marL="0" lvl="0" indent="0" algn="r">
              <a:lnSpc>
                <a:spcPct val="100000"/>
              </a:lnSpc>
              <a:spcBef>
                <a:spcPts val="0"/>
              </a:spcBef>
              <a:spcAft>
                <a:spcPts val="0"/>
              </a:spcAft>
              <a:buClr>
                <a:srgbClr val="595959"/>
              </a:buClr>
              <a:buSzPts val="1200"/>
              <a:buFont typeface="Arial"/>
              <a:buNone/>
              <a:defRPr sz="1200">
                <a:solidFill>
                  <a:srgbClr val="595959"/>
                </a:solidFill>
              </a:defRPr>
            </a:lvl1pPr>
            <a:lvl2pPr marL="0" lvl="1" indent="0" algn="r">
              <a:lnSpc>
                <a:spcPct val="100000"/>
              </a:lnSpc>
              <a:spcBef>
                <a:spcPts val="0"/>
              </a:spcBef>
              <a:spcAft>
                <a:spcPts val="0"/>
              </a:spcAft>
              <a:buClr>
                <a:srgbClr val="595959"/>
              </a:buClr>
              <a:buSzPts val="1200"/>
              <a:buFont typeface="Arial"/>
              <a:buNone/>
              <a:defRPr sz="1200">
                <a:solidFill>
                  <a:srgbClr val="595959"/>
                </a:solidFill>
              </a:defRPr>
            </a:lvl2pPr>
            <a:lvl3pPr marL="0" lvl="2" indent="0" algn="r">
              <a:lnSpc>
                <a:spcPct val="100000"/>
              </a:lnSpc>
              <a:spcBef>
                <a:spcPts val="0"/>
              </a:spcBef>
              <a:spcAft>
                <a:spcPts val="0"/>
              </a:spcAft>
              <a:buClr>
                <a:srgbClr val="595959"/>
              </a:buClr>
              <a:buSzPts val="1200"/>
              <a:buFont typeface="Arial"/>
              <a:buNone/>
              <a:defRPr sz="1200">
                <a:solidFill>
                  <a:srgbClr val="595959"/>
                </a:solidFill>
              </a:defRPr>
            </a:lvl3pPr>
            <a:lvl4pPr marL="0" lvl="3" indent="0" algn="r">
              <a:lnSpc>
                <a:spcPct val="100000"/>
              </a:lnSpc>
              <a:spcBef>
                <a:spcPts val="0"/>
              </a:spcBef>
              <a:spcAft>
                <a:spcPts val="0"/>
              </a:spcAft>
              <a:buClr>
                <a:srgbClr val="595959"/>
              </a:buClr>
              <a:buSzPts val="1200"/>
              <a:buFont typeface="Arial"/>
              <a:buNone/>
              <a:defRPr sz="1200">
                <a:solidFill>
                  <a:srgbClr val="595959"/>
                </a:solidFill>
              </a:defRPr>
            </a:lvl4pPr>
            <a:lvl5pPr marL="0" lvl="4" indent="0" algn="r">
              <a:lnSpc>
                <a:spcPct val="100000"/>
              </a:lnSpc>
              <a:spcBef>
                <a:spcPts val="0"/>
              </a:spcBef>
              <a:spcAft>
                <a:spcPts val="0"/>
              </a:spcAft>
              <a:buClr>
                <a:srgbClr val="595959"/>
              </a:buClr>
              <a:buSzPts val="1200"/>
              <a:buFont typeface="Arial"/>
              <a:buNone/>
              <a:defRPr sz="1200">
                <a:solidFill>
                  <a:srgbClr val="595959"/>
                </a:solidFill>
              </a:defRPr>
            </a:lvl5pPr>
            <a:lvl6pPr marL="0" lvl="5" indent="0" algn="r">
              <a:lnSpc>
                <a:spcPct val="100000"/>
              </a:lnSpc>
              <a:spcBef>
                <a:spcPts val="0"/>
              </a:spcBef>
              <a:spcAft>
                <a:spcPts val="0"/>
              </a:spcAft>
              <a:buClr>
                <a:srgbClr val="595959"/>
              </a:buClr>
              <a:buSzPts val="1200"/>
              <a:buFont typeface="Arial"/>
              <a:buNone/>
              <a:defRPr sz="1200">
                <a:solidFill>
                  <a:srgbClr val="595959"/>
                </a:solidFill>
              </a:defRPr>
            </a:lvl6pPr>
            <a:lvl7pPr marL="0" lvl="6" indent="0" algn="r">
              <a:lnSpc>
                <a:spcPct val="100000"/>
              </a:lnSpc>
              <a:spcBef>
                <a:spcPts val="0"/>
              </a:spcBef>
              <a:spcAft>
                <a:spcPts val="0"/>
              </a:spcAft>
              <a:buClr>
                <a:srgbClr val="595959"/>
              </a:buClr>
              <a:buSzPts val="1200"/>
              <a:buFont typeface="Arial"/>
              <a:buNone/>
              <a:defRPr sz="1200">
                <a:solidFill>
                  <a:srgbClr val="595959"/>
                </a:solidFill>
              </a:defRPr>
            </a:lvl7pPr>
            <a:lvl8pPr marL="0" lvl="7" indent="0" algn="r">
              <a:lnSpc>
                <a:spcPct val="100000"/>
              </a:lnSpc>
              <a:spcBef>
                <a:spcPts val="0"/>
              </a:spcBef>
              <a:spcAft>
                <a:spcPts val="0"/>
              </a:spcAft>
              <a:buClr>
                <a:srgbClr val="595959"/>
              </a:buClr>
              <a:buSzPts val="1200"/>
              <a:buFont typeface="Arial"/>
              <a:buNone/>
              <a:defRPr sz="1200">
                <a:solidFill>
                  <a:srgbClr val="595959"/>
                </a:solidFill>
              </a:defRPr>
            </a:lvl8pPr>
            <a:lvl9pPr marL="0" lvl="8" indent="0" algn="r">
              <a:lnSpc>
                <a:spcPct val="100000"/>
              </a:lnSpc>
              <a:spcBef>
                <a:spcPts val="0"/>
              </a:spcBef>
              <a:spcAft>
                <a:spcPts val="0"/>
              </a:spcAft>
              <a:buClr>
                <a:srgbClr val="595959"/>
              </a:buClr>
              <a:buSzPts val="1200"/>
              <a:buFont typeface="Arial"/>
              <a:buNone/>
              <a:defRPr sz="1200">
                <a:solidFill>
                  <a:srgbClr val="595959"/>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9/30/2020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27B613C-1AD7-49D3-885D-F654C5CDBAA6}" type="datetime1">
              <a:rPr lang="en-US" smtClean="0"/>
              <a:pPr/>
              <a:t>9/30/2020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grpSp>
        <p:nvGrpSpPr>
          <p:cNvPr id="25" name="Google Shape;25;p1"/>
          <p:cNvGrpSpPr/>
          <p:nvPr/>
        </p:nvGrpSpPr>
        <p:grpSpPr>
          <a:xfrm>
            <a:off x="0" y="21861"/>
            <a:ext cx="2345792" cy="6836139"/>
            <a:chOff x="0" y="-1"/>
            <a:chExt cx="2345790" cy="6836138"/>
          </a:xfrm>
        </p:grpSpPr>
        <p:sp>
          <p:nvSpPr>
            <p:cNvPr id="26" name="Google Shape;26;p1"/>
            <p:cNvSpPr/>
            <p:nvPr/>
          </p:nvSpPr>
          <p:spPr>
            <a:xfrm>
              <a:off x="0" y="-1"/>
              <a:ext cx="2343612" cy="6836138"/>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Georgia"/>
                <a:buNone/>
              </a:pPr>
              <a:endParaRPr sz="1800" b="1" i="0" u="none" strike="noStrike" cap="none">
                <a:solidFill>
                  <a:srgbClr val="FFFFFF"/>
                </a:solidFill>
                <a:latin typeface="Georgia"/>
                <a:ea typeface="Georgia"/>
                <a:cs typeface="Georgia"/>
                <a:sym typeface="Georgia"/>
              </a:endParaRPr>
            </a:p>
          </p:txBody>
        </p:sp>
        <p:sp>
          <p:nvSpPr>
            <p:cNvPr id="27" name="Google Shape;27;p1"/>
            <p:cNvSpPr txBox="1"/>
            <p:nvPr/>
          </p:nvSpPr>
          <p:spPr>
            <a:xfrm>
              <a:off x="182915" y="2702050"/>
              <a:ext cx="2162875" cy="1454264"/>
            </a:xfrm>
            <a:prstGeom prst="rect">
              <a:avLst/>
            </a:prstGeom>
            <a:noFill/>
            <a:ln>
              <a:noFill/>
            </a:ln>
          </p:spPr>
          <p:txBody>
            <a:bodyPr spcFirstLastPara="1" wrap="square" lIns="34300" tIns="34300" rIns="34300" bIns="34300" anchor="ctr" anchorCtr="0">
              <a:spAutoFit/>
            </a:bodyPr>
            <a:lstStyle/>
            <a:p>
              <a:pPr marL="0" marR="0" lvl="0" indent="0" algn="ctr" rtl="0">
                <a:lnSpc>
                  <a:spcPct val="100000"/>
                </a:lnSpc>
                <a:spcBef>
                  <a:spcPts val="0"/>
                </a:spcBef>
                <a:spcAft>
                  <a:spcPts val="0"/>
                </a:spcAft>
                <a:buClr>
                  <a:srgbClr val="FFFFFF"/>
                </a:buClr>
                <a:buSzPts val="1800"/>
                <a:buFont typeface="Georgia"/>
                <a:buNone/>
              </a:pPr>
              <a:r>
                <a:rPr lang="en-US" sz="1800" b="1" i="0" u="none" strike="noStrike" cap="none" dirty="0">
                  <a:solidFill>
                    <a:srgbClr val="FFFFFF"/>
                  </a:solidFill>
                  <a:latin typeface="Georgia"/>
                  <a:ea typeface="Georgia"/>
                  <a:cs typeface="Georgia"/>
                  <a:sym typeface="Georgia"/>
                </a:rPr>
                <a:t>Al-</a:t>
              </a:r>
              <a:r>
                <a:rPr lang="en-US" sz="1800" b="1" i="0" u="none" strike="noStrike" cap="none" dirty="0" err="1">
                  <a:solidFill>
                    <a:srgbClr val="FFFFFF"/>
                  </a:solidFill>
                  <a:latin typeface="Georgia"/>
                  <a:ea typeface="Georgia"/>
                  <a:cs typeface="Georgia"/>
                  <a:sym typeface="Georgia"/>
                </a:rPr>
                <a:t>Farabi</a:t>
              </a:r>
              <a:r>
                <a:rPr lang="en-US" sz="1800" b="1"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00000"/>
                </a:lnSpc>
                <a:spcBef>
                  <a:spcPts val="0"/>
                </a:spcBef>
                <a:spcAft>
                  <a:spcPts val="0"/>
                </a:spcAft>
                <a:buClr>
                  <a:srgbClr val="FFFFFF"/>
                </a:buClr>
                <a:buSzPts val="1800"/>
                <a:buFont typeface="Georgia"/>
                <a:buNone/>
              </a:pPr>
              <a:r>
                <a:rPr lang="en-US" sz="1800" b="1" i="0" u="none" strike="noStrike" cap="none" dirty="0">
                  <a:solidFill>
                    <a:srgbClr val="FFFFFF"/>
                  </a:solidFill>
                  <a:latin typeface="Georgia"/>
                  <a:ea typeface="Georgia"/>
                  <a:cs typeface="Georgia"/>
                  <a:sym typeface="Georgia"/>
                </a:rPr>
                <a:t>Higher School of Medicine</a:t>
              </a:r>
              <a:endParaRPr dirty="0"/>
            </a:p>
          </p:txBody>
        </p:sp>
      </p:grpSp>
      <p:cxnSp>
        <p:nvCxnSpPr>
          <p:cNvPr id="28" name="Google Shape;28;p1"/>
          <p:cNvCxnSpPr/>
          <p:nvPr/>
        </p:nvCxnSpPr>
        <p:spPr>
          <a:xfrm>
            <a:off x="-5" y="2456434"/>
            <a:ext cx="9153547" cy="1"/>
          </a:xfrm>
          <a:prstGeom prst="straightConnector1">
            <a:avLst/>
          </a:prstGeom>
          <a:noFill/>
          <a:ln w="9525" cap="flat" cmpd="sng">
            <a:solidFill>
              <a:srgbClr val="B7B7B7">
                <a:alpha val="49803"/>
              </a:srgbClr>
            </a:solidFill>
            <a:prstDash val="solid"/>
            <a:round/>
            <a:headEnd type="none" w="sm" len="sm"/>
            <a:tailEnd type="none" w="sm" len="sm"/>
          </a:ln>
        </p:spPr>
      </p:cxnSp>
      <p:sp>
        <p:nvSpPr>
          <p:cNvPr id="29" name="Google Shape;29;p1"/>
          <p:cNvSpPr txBox="1"/>
          <p:nvPr/>
        </p:nvSpPr>
        <p:spPr>
          <a:xfrm>
            <a:off x="2242745" y="1096908"/>
            <a:ext cx="6874896" cy="2031325"/>
          </a:xfrm>
          <a:prstGeom prst="rect">
            <a:avLst/>
          </a:prstGeom>
          <a:noFill/>
          <a:ln>
            <a:noFill/>
          </a:ln>
        </p:spPr>
        <p:txBody>
          <a:bodyPr spcFirstLastPara="1" wrap="square" lIns="0" tIns="0" rIns="0" bIns="0" anchor="ctr" anchorCtr="0">
            <a:spAutoFit/>
          </a:bodyPr>
          <a:lstStyle/>
          <a:p>
            <a:pPr lvl="0" algn="ctr">
              <a:buClr>
                <a:srgbClr val="002060"/>
              </a:buClr>
              <a:buSzPts val="4400"/>
            </a:pPr>
            <a:r>
              <a:rPr lang="ru-RU" sz="3600" b="1" dirty="0">
                <a:solidFill>
                  <a:srgbClr val="002060"/>
                </a:solidFill>
                <a:latin typeface="Georgia"/>
                <a:ea typeface="Georgia"/>
                <a:cs typeface="Georgia"/>
                <a:sym typeface="Georgia"/>
              </a:rPr>
              <a:t>Эндокриндік </a:t>
            </a:r>
            <a:r>
              <a:rPr lang="ru-RU" sz="3600" b="1" dirty="0" smtClean="0">
                <a:solidFill>
                  <a:srgbClr val="002060"/>
                </a:solidFill>
                <a:latin typeface="Georgia"/>
                <a:ea typeface="Georgia"/>
                <a:cs typeface="Georgia"/>
                <a:sym typeface="Georgia"/>
              </a:rPr>
              <a:t>жүйе</a:t>
            </a:r>
            <a:endParaRPr lang="en-US" sz="3600" b="1" dirty="0" smtClean="0">
              <a:solidFill>
                <a:srgbClr val="002060"/>
              </a:solidFill>
              <a:latin typeface="Georgia"/>
              <a:ea typeface="Georgia"/>
              <a:cs typeface="Georgia"/>
              <a:sym typeface="Georgia"/>
            </a:endParaRPr>
          </a:p>
          <a:p>
            <a:pPr lvl="0" algn="ctr">
              <a:buClr>
                <a:srgbClr val="002060"/>
              </a:buClr>
              <a:buSzPts val="4400"/>
            </a:pPr>
            <a:r>
              <a:rPr lang="ru-RU" sz="3200" dirty="0">
                <a:solidFill>
                  <a:srgbClr val="002060"/>
                </a:solidFill>
              </a:rPr>
              <a:t>Стероидтар мен қалқанша безінің гормондары</a:t>
            </a:r>
          </a:p>
          <a:p>
            <a:pPr lvl="0" algn="ctr">
              <a:buClr>
                <a:srgbClr val="002060"/>
              </a:buClr>
              <a:buSzPts val="4400"/>
            </a:pPr>
            <a:r>
              <a:rPr lang="ru-RU" sz="3200" dirty="0">
                <a:solidFill>
                  <a:srgbClr val="002060"/>
                </a:solidFill>
              </a:rPr>
              <a:t>Эндокриндік бұзылулар</a:t>
            </a:r>
            <a:endParaRPr sz="3200" b="1" i="0" u="none" strike="noStrike" cap="none" dirty="0">
              <a:solidFill>
                <a:srgbClr val="002060"/>
              </a:solidFill>
              <a:latin typeface="Georgia"/>
              <a:ea typeface="Georgia"/>
              <a:cs typeface="Georgia"/>
              <a:sym typeface="Georgia"/>
            </a:endParaRPr>
          </a:p>
        </p:txBody>
      </p:sp>
      <p:pic>
        <p:nvPicPr>
          <p:cNvPr id="30" name="Google Shape;30;p1" descr="image1.png"/>
          <p:cNvPicPr preferRelativeResize="0"/>
          <p:nvPr/>
        </p:nvPicPr>
        <p:blipFill rotWithShape="1">
          <a:blip r:embed="rId3">
            <a:alphaModFix/>
          </a:blip>
          <a:srcRect/>
          <a:stretch/>
        </p:blipFill>
        <p:spPr>
          <a:xfrm>
            <a:off x="383102" y="1215423"/>
            <a:ext cx="1227553" cy="1069889"/>
          </a:xfrm>
          <a:prstGeom prst="rect">
            <a:avLst/>
          </a:prstGeom>
          <a:noFill/>
          <a:ln>
            <a:noFill/>
          </a:ln>
        </p:spPr>
      </p:pic>
      <p:pic>
        <p:nvPicPr>
          <p:cNvPr id="1026" name="Picture 2" descr="https://lh4.googleusercontent.com/Qh_jdIALH524CoLc9rRsTDO_g9aVzPRZENPsyee4jfq94CTURoiulahY0b8c8WCMhTS566X4=w163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589240"/>
            <a:ext cx="2079529" cy="7026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191294"/>
            <a:ext cx="3456384" cy="274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520604" cy="648071"/>
          </a:xfrm>
        </p:spPr>
        <p:txBody>
          <a:bodyPr>
            <a:normAutofit fontScale="90000"/>
          </a:bodyPr>
          <a:lstStyle/>
          <a:p>
            <a:pPr marL="114300" indent="0"/>
            <a:r>
              <a:rPr lang="ru-RU" dirty="0"/>
              <a:t>Сигналды күшейту</a:t>
            </a:r>
          </a:p>
        </p:txBody>
      </p:sp>
      <p:sp>
        <p:nvSpPr>
          <p:cNvPr id="3" name="Текст 2"/>
          <p:cNvSpPr>
            <a:spLocks noGrp="1"/>
          </p:cNvSpPr>
          <p:nvPr>
            <p:ph type="body" idx="1"/>
          </p:nvPr>
        </p:nvSpPr>
        <p:spPr>
          <a:xfrm>
            <a:off x="323528" y="764704"/>
            <a:ext cx="8712968" cy="5040560"/>
          </a:xfrm>
        </p:spPr>
        <p:txBody>
          <a:bodyPr>
            <a:normAutofit fontScale="77500" lnSpcReduction="20000"/>
          </a:bodyPr>
          <a:lstStyle/>
          <a:p>
            <a:pPr marL="114300" indent="0">
              <a:buNone/>
            </a:pPr>
            <a:endParaRPr lang="ru-RU" dirty="0"/>
          </a:p>
          <a:p>
            <a:pPr marL="114300" indent="0">
              <a:buNone/>
            </a:pPr>
            <a:r>
              <a:rPr lang="ru-RU" dirty="0"/>
              <a:t>Гормондар - өте күшті химиялық заттар.</a:t>
            </a:r>
          </a:p>
          <a:p>
            <a:pPr marL="114300" indent="0">
              <a:buNone/>
            </a:pPr>
            <a:r>
              <a:rPr lang="ru-RU" dirty="0"/>
              <a:t>Сигналды күшейту (немесе каскадтық эффект) деп аталатын механизм арқылы бір гормон молекуласы тек бір фермент молекуласының ғана емес, сонымен бірге орасан көп мөлшердің синтезін тудырады.</a:t>
            </a:r>
          </a:p>
          <a:p>
            <a:pPr marL="114300" indent="0">
              <a:buNone/>
            </a:pPr>
            <a:r>
              <a:rPr lang="ru-RU" dirty="0"/>
              <a:t>Қарапайым тілмен айтар болсақ, глюкагонның 1 молекуласы циклдік аденозин монофосфатының 1000 молекуласының, циклдік аденозин монофосфатының белсендірілген ақуыз киназасының пайда болуына себеп болды делік, әр протеин киназасы басқа 1000 басқа фермент молекулаларын активтендірді және олардың әрқайсысы реакция өнімінің 1000 молекуласын түзді.</a:t>
            </a:r>
          </a:p>
          <a:p>
            <a:pPr marL="114300" indent="0">
              <a:buNone/>
            </a:pPr>
            <a:r>
              <a:rPr lang="ru-RU" dirty="0"/>
              <a:t>Бұл химиялық реакциялардың жүру жылдамдығы бойынша қарапайым сандар, алайда мұндай төмен бағамен болса да, әрбір глюкагон молекуласы реакция өнімінің 1 миллиард молекуласының түзілуіне әкелуі мүмкін.</a:t>
            </a:r>
          </a:p>
          <a:p>
            <a:pPr marL="114300" indent="0">
              <a:buNone/>
            </a:pPr>
            <a:r>
              <a:rPr lang="ru-RU" dirty="0"/>
              <a:t>Нақты сандар қандай болмасын, сіз сигналдың күшеюі өте кішкентай ынталандыруға өте үлкен мүмкіндік беретінін көре </a:t>
            </a:r>
            <a:r>
              <a:rPr lang="ru-RU" dirty="0" smtClean="0"/>
              <a:t>аласыз әсері</a:t>
            </a:r>
            <a:r>
              <a:rPr lang="ru-RU" dirty="0"/>
              <a:t>.</a:t>
            </a:r>
            <a:endParaRPr lang="en-US" dirty="0" smtClean="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384901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404665"/>
            <a:ext cx="8520604" cy="792087"/>
          </a:xfrm>
        </p:spPr>
        <p:txBody>
          <a:bodyPr>
            <a:normAutofit/>
          </a:bodyPr>
          <a:lstStyle/>
          <a:p>
            <a:r>
              <a:rPr lang="ru-RU" sz="2800" dirty="0"/>
              <a:t>Мақсатты жасушалық сезімталдықты модуляциялау</a:t>
            </a:r>
            <a:endParaRPr lang="en-US" sz="2800" dirty="0"/>
          </a:p>
        </p:txBody>
      </p:sp>
      <p:sp>
        <p:nvSpPr>
          <p:cNvPr id="3" name="Text Placeholder 2"/>
          <p:cNvSpPr>
            <a:spLocks noGrp="1"/>
          </p:cNvSpPr>
          <p:nvPr>
            <p:ph type="body" idx="1"/>
          </p:nvPr>
        </p:nvSpPr>
        <p:spPr>
          <a:xfrm>
            <a:off x="311698" y="1124744"/>
            <a:ext cx="8520604" cy="4301383"/>
          </a:xfrm>
        </p:spPr>
        <p:txBody>
          <a:bodyPr>
            <a:normAutofit fontScale="92500" lnSpcReduction="10000"/>
          </a:bodyPr>
          <a:lstStyle/>
          <a:p>
            <a:r>
              <a:rPr lang="ru-RU" dirty="0"/>
              <a:t>Мақсатты жасушалар гормонға сезімталдықты оның рецепторларының санын өзгерту арқылы реттей алады. Белсендірілген кезде жасуша гормон рецепторларының санын көбейтеді және гормонға сезімтал болады.</a:t>
            </a:r>
          </a:p>
          <a:p>
            <a:endParaRPr lang="ru-RU" dirty="0"/>
          </a:p>
          <a:p>
            <a:r>
              <a:rPr lang="ru-RU" dirty="0"/>
              <a:t>Мысалы, жүктіліктің соңында жатыр босану кезінде пайда болатын окситоцинді шығаруға дайындық ретінде окситоцин рецепторларын шығарады.</a:t>
            </a:r>
          </a:p>
          <a:p>
            <a:endParaRPr lang="ru-RU" dirty="0"/>
          </a:p>
          <a:p>
            <a:r>
              <a:rPr lang="ru-RU" dirty="0"/>
              <a:t>Төмен регуляция - бұл жасушаның рецепторлар популяциясын кішірейтіп, гормонға сезімталдығы төмендеуі.</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67270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332657"/>
            <a:ext cx="8520604" cy="792087"/>
          </a:xfrm>
        </p:spPr>
        <p:txBody>
          <a:bodyPr>
            <a:normAutofit/>
          </a:bodyPr>
          <a:lstStyle/>
          <a:p>
            <a:r>
              <a:rPr lang="ru-RU" sz="2800" dirty="0"/>
              <a:t>Мақсатты жасушалық сезімталдықты модуляциялау</a:t>
            </a:r>
            <a:endParaRPr lang="en-US" sz="2800" dirty="0"/>
          </a:p>
        </p:txBody>
      </p:sp>
      <p:sp>
        <p:nvSpPr>
          <p:cNvPr id="3" name="Text Placeholder 2"/>
          <p:cNvSpPr>
            <a:spLocks noGrp="1"/>
          </p:cNvSpPr>
          <p:nvPr>
            <p:ph type="body" idx="1"/>
          </p:nvPr>
        </p:nvSpPr>
        <p:spPr>
          <a:xfrm>
            <a:off x="311698" y="1268760"/>
            <a:ext cx="8520604" cy="4157367"/>
          </a:xfrm>
        </p:spPr>
        <p:txBody>
          <a:bodyPr/>
          <a:lstStyle/>
          <a:p>
            <a:endParaRPr lang="en-US"/>
          </a:p>
        </p:txBody>
      </p:sp>
      <p:pic>
        <p:nvPicPr>
          <p:cNvPr id="4098" name="Picture 2" descr="H:\General\SCAN-TRANSFER\Scan for duty doctors to be uploaded to PMO\Modu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560840" cy="41044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14064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Мақсатты жасушалық сезімталдықты модуляциялау</a:t>
            </a:r>
          </a:p>
        </p:txBody>
      </p:sp>
      <p:sp>
        <p:nvSpPr>
          <p:cNvPr id="3" name="Текст 2"/>
          <p:cNvSpPr>
            <a:spLocks noGrp="1"/>
          </p:cNvSpPr>
          <p:nvPr>
            <p:ph type="body" idx="1"/>
          </p:nvPr>
        </p:nvSpPr>
        <p:spPr>
          <a:xfrm>
            <a:off x="311698" y="2009722"/>
            <a:ext cx="8520604" cy="4083573"/>
          </a:xfrm>
        </p:spPr>
        <p:txBody>
          <a:bodyPr>
            <a:normAutofit fontScale="77500" lnSpcReduction="20000"/>
          </a:bodyPr>
          <a:lstStyle/>
          <a:p>
            <a:r>
              <a:rPr lang="ru-RU" b="1" dirty="0"/>
              <a:t>Бір гормон мақсатты органның кейін пайда болатын екінші гормонға реакциясын күшейтетін оң әсер. Мысалы, аналық безден шыққан эстроген жатырдың ішкі қабығының жасушаларына енгенде, оның ядролық рецепторларымен байланысып, прогестерон рецепторы ретінде жұмыс істейтін ақуыздың генін белсендіреді. Содан кейін жатырдың жасушалары өздерінің ядролық прогестерон рецепторларын белсендіреді.</a:t>
            </a:r>
          </a:p>
          <a:p>
            <a:r>
              <a:rPr lang="ru-RU" b="1" dirty="0"/>
              <a:t>Бір гормон екінші гормонның әрекетіне қарсы болатын антагонистік әсерлер. Мысалы, инсулин қандағы глюкозаның деңгейін төмендетеді, ал глюкагон оны жоғарылатады. Жүктілік кезінде плацентаның эстрогені сүт бездерінің пролактинге реакциясын басады; плацента туылған кезде өтпейінше, сүт бөлінбейді.</a:t>
            </a:r>
            <a:endParaRPr lang="ru-RU"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83374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20604" cy="572711"/>
          </a:xfrm>
        </p:spPr>
        <p:txBody>
          <a:bodyPr>
            <a:normAutofit fontScale="90000"/>
          </a:bodyPr>
          <a:lstStyle/>
          <a:p>
            <a:pPr algn="ctr"/>
            <a:r>
              <a:rPr lang="ru-RU" dirty="0"/>
              <a:t>Гормоналды тазарту</a:t>
            </a:r>
            <a:endParaRPr lang="ru-RU" b="1" i="1" dirty="0">
              <a:latin typeface="Georgia" pitchFamily="18" charset="0"/>
            </a:endParaRPr>
          </a:p>
        </p:txBody>
      </p:sp>
      <p:sp>
        <p:nvSpPr>
          <p:cNvPr id="3" name="Текст 2"/>
          <p:cNvSpPr>
            <a:spLocks noGrp="1"/>
          </p:cNvSpPr>
          <p:nvPr>
            <p:ph type="body" idx="1"/>
          </p:nvPr>
        </p:nvSpPr>
        <p:spPr>
          <a:xfrm>
            <a:off x="323528" y="908720"/>
            <a:ext cx="8508774" cy="4517407"/>
          </a:xfrm>
        </p:spPr>
        <p:txBody>
          <a:bodyPr>
            <a:normAutofit lnSpcReduction="10000"/>
          </a:bodyPr>
          <a:lstStyle/>
          <a:p>
            <a:r>
              <a:rPr lang="ru-RU" dirty="0"/>
              <a:t>Гормонды тазарту жылдамдығы метаболизм клиренсі деп аталады, ал қаннан гормонның 50% шығаруға кететін уақыт жартылай шығарылу кезеңі болып табылады.</a:t>
            </a:r>
          </a:p>
          <a:p>
            <a:r>
              <a:rPr lang="en-US" dirty="0" smtClean="0"/>
              <a:t>M</a:t>
            </a:r>
            <a:r>
              <a:rPr lang="ru-RU" dirty="0" smtClean="0"/>
              <a:t>етаболикалық </a:t>
            </a:r>
            <a:r>
              <a:rPr lang="ru-RU" dirty="0"/>
              <a:t>клиренсі неғұрлым жоғары болса, жартылай шығарылу кезеңі соғұрлым аз болады. Мысалы, өсу гормоны көлік ақуызын қолданбайды және жартылай шығарылу кезеңі 6-дан 20 минутқа дейін. Тироксин, керісінше, тасымалдау ақуыздарымен қорғалған және секрециясы тоқтағаннан кейін 2 аптаға дейін физиологиялық тиімді қан деңгейін сақтайды.</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893310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977" y="188640"/>
            <a:ext cx="8520604" cy="572711"/>
          </a:xfrm>
        </p:spPr>
        <p:txBody>
          <a:bodyPr>
            <a:normAutofit fontScale="90000"/>
          </a:bodyPr>
          <a:lstStyle/>
          <a:p>
            <a:pPr algn="ctr"/>
            <a:r>
              <a:rPr lang="ru-RU" dirty="0"/>
              <a:t>Инсулин мен глюкагонның бауырға антагонистік әсері.</a:t>
            </a:r>
            <a:endParaRPr lang="ru-RU" b="1" dirty="0">
              <a:solidFill>
                <a:srgbClr val="C00000"/>
              </a:solidFill>
              <a:latin typeface="Georgia" pitchFamily="18" charset="0"/>
            </a:endParaRPr>
          </a:p>
        </p:txBody>
      </p:sp>
      <p:sp>
        <p:nvSpPr>
          <p:cNvPr id="3" name="Текст 2"/>
          <p:cNvSpPr>
            <a:spLocks noGrp="1"/>
          </p:cNvSpPr>
          <p:nvPr>
            <p:ph type="body" idx="1"/>
          </p:nvPr>
        </p:nvSpPr>
        <p:spPr>
          <a:xfrm>
            <a:off x="467544" y="1484784"/>
            <a:ext cx="8520604" cy="4536504"/>
          </a:xfrm>
        </p:spPr>
        <p:txBody>
          <a:bodyPr>
            <a:normAutofit/>
          </a:bodyPr>
          <a:lstStyle/>
          <a:p>
            <a:pPr marL="114300" indent="0">
              <a:buNone/>
            </a:pPr>
            <a:endParaRPr lang="en-US" sz="2000" dirty="0"/>
          </a:p>
          <a:p>
            <a:pPr marL="114300" indent="0">
              <a:buNone/>
            </a:pPr>
            <a:r>
              <a:rPr lang="ru-RU" sz="2000" dirty="0"/>
              <a:t>Инсулин мен глюкагонның бауырға антагонистік әсері. Инсулин қандағы глюкозаның жасушаларға сіңуіне және көмірсулардың энергия қоры - гликоген түзілуімен оның полимерленуіне ықпал етеді. Осылайша, ол қандағы қант деңгейін төмендетеді.</a:t>
            </a:r>
          </a:p>
          <a:p>
            <a:pPr marL="114300" indent="0">
              <a:buNone/>
            </a:pPr>
            <a:r>
              <a:rPr lang="ru-RU" sz="2000" dirty="0"/>
              <a:t>Глюкагон кейбір жасушаларды, әсіресе бауырдағы гликогенді ыдыратып, глюкозаны қанға жіберіп, сол арқылы қандағы қант деңгейін жоғарылатады. Гликогенез - гликоген синтезі; гликогенолиз - оның гидролизі (глюкозаның ыдырауы); және глюконеогенез - бұл көмірсу емес, әсіресе майлар мен ақуыздардан глюкозаның синтезделуі.</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09575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476673"/>
            <a:ext cx="8520604" cy="504055"/>
          </a:xfrm>
        </p:spPr>
        <p:txBody>
          <a:bodyPr>
            <a:normAutofit fontScale="90000"/>
          </a:bodyPr>
          <a:lstStyle/>
          <a:p>
            <a:r>
              <a:rPr lang="ru-RU" dirty="0"/>
              <a:t>Инсулин мен глюкагонның бауырға антагонистік әсері.</a:t>
            </a:r>
          </a:p>
        </p:txBody>
      </p:sp>
      <p:sp>
        <p:nvSpPr>
          <p:cNvPr id="3" name="Text Placeholder 2"/>
          <p:cNvSpPr>
            <a:spLocks noGrp="1"/>
          </p:cNvSpPr>
          <p:nvPr>
            <p:ph type="body" idx="1"/>
          </p:nvPr>
        </p:nvSpPr>
        <p:spPr>
          <a:xfrm>
            <a:off x="311698" y="1844824"/>
            <a:ext cx="8520604" cy="4104456"/>
          </a:xfrm>
        </p:spPr>
        <p:txBody>
          <a:bodyPr/>
          <a:lstStyle/>
          <a:p>
            <a:endParaRPr lang="en-US" dirty="0"/>
          </a:p>
        </p:txBody>
      </p:sp>
      <p:pic>
        <p:nvPicPr>
          <p:cNvPr id="4" name="Picture 2" descr="H:\General\SCAN-TRANSFER\Scan for duty doctors to be uploaded to PMO\ANTOGONIS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5"/>
            <a:ext cx="8092393" cy="37538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21548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698" y="476672"/>
            <a:ext cx="8520604" cy="4949455"/>
          </a:xfrm>
        </p:spPr>
        <p:txBody>
          <a:bodyPr>
            <a:noAutofit/>
          </a:bodyPr>
          <a:lstStyle/>
          <a:p>
            <a:pPr marL="114300" indent="0">
              <a:buNone/>
            </a:pPr>
            <a:r>
              <a:rPr lang="ru-RU" sz="2000" dirty="0"/>
              <a:t>Түсінгеніңізді тексеру үшін келесі сұрақтарға жауап беріңіз</a:t>
            </a:r>
          </a:p>
          <a:p>
            <a:pPr marL="114300" indent="0">
              <a:buNone/>
            </a:pPr>
            <a:r>
              <a:rPr lang="ru-RU" sz="2000" dirty="0"/>
              <a:t>алдыңғы бөлім:</a:t>
            </a:r>
          </a:p>
          <a:p>
            <a:pPr marL="114300" indent="0">
              <a:buNone/>
            </a:pPr>
            <a:r>
              <a:rPr lang="ru-RU" sz="2000" dirty="0"/>
              <a:t>1. Гормондардың үш химиялық классы қандай? Әр сыныпта кем дегенде бір гормонды атаңыз.</a:t>
            </a:r>
          </a:p>
          <a:p>
            <a:pPr marL="114300" indent="0">
              <a:buNone/>
            </a:pPr>
            <a:r>
              <a:rPr lang="ru-RU" sz="2000" dirty="0"/>
              <a:t>2. Неліктен кортикостероидтар мен қалқанша безінің гормондары </a:t>
            </a:r>
            <a:r>
              <a:rPr lang="ru-RU" sz="2000" dirty="0" smtClean="0"/>
              <a:t>қажет</a:t>
            </a:r>
            <a:r>
              <a:rPr lang="en-US" sz="2000" dirty="0" smtClean="0"/>
              <a:t> </a:t>
            </a:r>
            <a:r>
              <a:rPr lang="ru-RU" sz="2000" dirty="0" smtClean="0"/>
              <a:t>белоктарды </a:t>
            </a:r>
            <a:r>
              <a:rPr lang="ru-RU" sz="2000" dirty="0"/>
              <a:t>қанға тасымалдау?</a:t>
            </a:r>
          </a:p>
          <a:p>
            <a:pPr marL="114300" indent="0">
              <a:buNone/>
            </a:pPr>
            <a:r>
              <a:rPr lang="ru-RU" sz="2000" dirty="0"/>
              <a:t>3. </a:t>
            </a:r>
            <a:r>
              <a:rPr lang="en-US" sz="2000" dirty="0"/>
              <a:t>MIT, DIT, T3 </a:t>
            </a:r>
            <a:r>
              <a:rPr lang="ru-RU" sz="2000" dirty="0"/>
              <a:t>және </a:t>
            </a:r>
            <a:r>
              <a:rPr lang="en-US" sz="2000" dirty="0"/>
              <a:t>T4 </a:t>
            </a:r>
            <a:r>
              <a:rPr lang="ru-RU" sz="2000" dirty="0"/>
              <a:t>бір-бірімен қалай байланысатынын </a:t>
            </a:r>
            <a:r>
              <a:rPr lang="ru-RU" sz="2000" dirty="0" smtClean="0"/>
              <a:t>түсіндіріңіз.</a:t>
            </a:r>
            <a:r>
              <a:rPr lang="en-US" sz="2000" dirty="0" smtClean="0"/>
              <a:t> </a:t>
            </a:r>
            <a:r>
              <a:rPr lang="ru-RU" sz="2000" dirty="0" smtClean="0"/>
              <a:t>құрылымдық </a:t>
            </a:r>
            <a:r>
              <a:rPr lang="ru-RU" sz="2000" dirty="0"/>
              <a:t>жағынан.</a:t>
            </a:r>
          </a:p>
          <a:p>
            <a:pPr marL="114300" indent="0">
              <a:buNone/>
            </a:pPr>
            <a:r>
              <a:rPr lang="ru-RU" sz="2000" dirty="0"/>
              <a:t>4. Гормонды рецепторлар мақсатты жасушаларда қай жерде орналасқан?</a:t>
            </a:r>
          </a:p>
          <a:p>
            <a:pPr marL="114300" indent="0">
              <a:buNone/>
            </a:pPr>
            <a:r>
              <a:rPr lang="ru-RU" sz="2000" dirty="0"/>
              <a:t>Әрбір рецепторлық сайтты белсендіретін бір гормонды атаңыз.</a:t>
            </a:r>
          </a:p>
          <a:p>
            <a:pPr marL="114300" indent="0">
              <a:buNone/>
            </a:pPr>
            <a:r>
              <a:rPr lang="ru-RU" sz="2000" dirty="0"/>
              <a:t>5. Бір гормон молекуласы миллиондарды қалай белсенді ете алатындығын түсіндіріңіз.</a:t>
            </a:r>
          </a:p>
          <a:p>
            <a:pPr marL="114300" indent="0">
              <a:buNone/>
            </a:pPr>
            <a:r>
              <a:rPr lang="ru-RU" sz="2000" dirty="0"/>
              <a:t>фермент молекулаларының молекулалары.</a:t>
            </a:r>
            <a:endParaRPr lang="en-US" sz="2000" dirty="0"/>
          </a:p>
        </p:txBody>
      </p:sp>
      <p:grpSp>
        <p:nvGrpSpPr>
          <p:cNvPr id="4" name="Google Shape;785;p63"/>
          <p:cNvGrpSpPr/>
          <p:nvPr/>
        </p:nvGrpSpPr>
        <p:grpSpPr>
          <a:xfrm>
            <a:off x="-33597" y="6163060"/>
            <a:ext cx="9174223" cy="763481"/>
            <a:chOff x="-1" y="-2"/>
            <a:chExt cx="12248970" cy="755701"/>
          </a:xfrm>
        </p:grpSpPr>
        <p:sp>
          <p:nvSpPr>
            <p:cNvPr id="5" name="Google Shape;786;p63"/>
            <p:cNvSpPr/>
            <p:nvPr/>
          </p:nvSpPr>
          <p:spPr>
            <a:xfrm>
              <a:off x="2797116" y="18571"/>
              <a:ext cx="9451853"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960359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977" y="188640"/>
            <a:ext cx="8520604" cy="572711"/>
          </a:xfrm>
        </p:spPr>
        <p:txBody>
          <a:bodyPr>
            <a:normAutofit fontScale="90000"/>
          </a:bodyPr>
          <a:lstStyle/>
          <a:p>
            <a:pPr algn="ctr"/>
            <a:r>
              <a:rPr lang="ru-RU" dirty="0"/>
              <a:t>Эндокриндік бұзылулар</a:t>
            </a:r>
            <a:endParaRPr lang="ru-RU" b="1" dirty="0">
              <a:solidFill>
                <a:srgbClr val="C00000"/>
              </a:solidFill>
              <a:latin typeface="Georgia" pitchFamily="18" charset="0"/>
            </a:endParaRPr>
          </a:p>
        </p:txBody>
      </p:sp>
      <p:sp>
        <p:nvSpPr>
          <p:cNvPr id="3" name="Текст 2"/>
          <p:cNvSpPr>
            <a:spLocks noGrp="1"/>
          </p:cNvSpPr>
          <p:nvPr>
            <p:ph type="body" idx="1"/>
          </p:nvPr>
        </p:nvSpPr>
        <p:spPr>
          <a:xfrm>
            <a:off x="467544" y="912696"/>
            <a:ext cx="8520604" cy="4028472"/>
          </a:xfrm>
        </p:spPr>
        <p:txBody>
          <a:bodyPr>
            <a:normAutofit fontScale="92500" lnSpcReduction="20000"/>
          </a:bodyPr>
          <a:lstStyle/>
          <a:p>
            <a:pPr marL="114300" indent="0">
              <a:buNone/>
            </a:pPr>
            <a:r>
              <a:rPr lang="ru-RU" sz="2000" b="1" dirty="0"/>
              <a:t>Ожидаемые результаты обучения</a:t>
            </a:r>
          </a:p>
          <a:p>
            <a:pPr marL="114300" indent="0">
              <a:buNone/>
            </a:pPr>
            <a:endParaRPr lang="ru-RU" sz="2000" b="1" dirty="0"/>
          </a:p>
          <a:p>
            <a:pPr marL="114300" indent="0">
              <a:buNone/>
            </a:pPr>
            <a:r>
              <a:rPr lang="ru-RU" sz="2000" b="1" dirty="0"/>
              <a:t>Оқытудың күтілетін </a:t>
            </a:r>
            <a:r>
              <a:rPr lang="ru-RU" sz="2000" b="1" dirty="0" smtClean="0"/>
              <a:t>нәтижелері</a:t>
            </a:r>
          </a:p>
          <a:p>
            <a:pPr marL="114300" indent="0">
              <a:buNone/>
            </a:pPr>
            <a:endParaRPr lang="ru-RU" sz="2000" b="1" dirty="0"/>
          </a:p>
          <a:p>
            <a:pPr marL="114300" indent="0">
              <a:buNone/>
            </a:pPr>
            <a:r>
              <a:rPr lang="ru-RU" sz="2000" b="1" dirty="0" smtClean="0"/>
              <a:t>а. гормонның </a:t>
            </a:r>
            <a:r>
              <a:rPr lang="ru-RU" sz="2000" b="1" dirty="0"/>
              <a:t>кейбір жалпы себептері мен мысалдарын түсіндіріңіз</a:t>
            </a:r>
          </a:p>
          <a:p>
            <a:pPr marL="114300" indent="0">
              <a:buNone/>
            </a:pPr>
            <a:r>
              <a:rPr lang="ru-RU" sz="2000" b="1" dirty="0"/>
              <a:t>гипосекреция және гиперекреция;</a:t>
            </a:r>
          </a:p>
          <a:p>
            <a:pPr marL="114300" indent="0">
              <a:buNone/>
            </a:pPr>
            <a:endParaRPr lang="ru-RU" sz="2000" b="1" dirty="0"/>
          </a:p>
          <a:p>
            <a:pPr marL="114300" indent="0">
              <a:buNone/>
            </a:pPr>
            <a:r>
              <a:rPr lang="ru-RU" sz="2000" b="1" dirty="0"/>
              <a:t>б. гипофиздің кең таралған ауруларын қысқаша сипаттаңыз,</a:t>
            </a:r>
          </a:p>
          <a:p>
            <a:pPr marL="114300" indent="0">
              <a:buNone/>
            </a:pPr>
            <a:r>
              <a:rPr lang="ru-RU" sz="2000" b="1" dirty="0"/>
              <a:t>қалқанша безінің, қалқанша маңы бездерінің және бүйрек үсті бездерінің қызметі; және де</a:t>
            </a:r>
          </a:p>
          <a:p>
            <a:pPr marL="114300" indent="0">
              <a:buNone/>
            </a:pPr>
            <a:endParaRPr lang="ru-RU" sz="2000" b="1" dirty="0"/>
          </a:p>
          <a:p>
            <a:pPr marL="114300" indent="0">
              <a:buNone/>
            </a:pPr>
            <a:r>
              <a:rPr lang="ru-RU" sz="2000" b="1" dirty="0"/>
              <a:t>в. себептері мен патологиясын толығырақ сипаттаңыз</a:t>
            </a:r>
          </a:p>
          <a:p>
            <a:pPr marL="114300" indent="0">
              <a:buNone/>
            </a:pPr>
            <a:r>
              <a:rPr lang="ru-RU" sz="2000" b="1" dirty="0"/>
              <a:t>Қант </a:t>
            </a:r>
            <a:r>
              <a:rPr lang="ru-RU" sz="2000" b="1" dirty="0" smtClean="0"/>
              <a:t>диабеті.</a:t>
            </a:r>
            <a:endParaRPr lang="ru-RU" sz="2000"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6566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692697"/>
            <a:ext cx="8520604" cy="720079"/>
          </a:xfrm>
        </p:spPr>
        <p:txBody>
          <a:bodyPr>
            <a:normAutofit fontScale="90000"/>
          </a:bodyPr>
          <a:lstStyle/>
          <a:p>
            <a:r>
              <a:rPr lang="ru-RU" dirty="0"/>
              <a:t>Кортизолдың көп бөлінуі</a:t>
            </a:r>
            <a:endParaRPr lang="en-US" dirty="0"/>
          </a:p>
        </p:txBody>
      </p:sp>
      <p:sp>
        <p:nvSpPr>
          <p:cNvPr id="3" name="Text Placeholder 2"/>
          <p:cNvSpPr>
            <a:spLocks noGrp="1"/>
          </p:cNvSpPr>
          <p:nvPr>
            <p:ph type="body" idx="1"/>
          </p:nvPr>
        </p:nvSpPr>
        <p:spPr>
          <a:xfrm>
            <a:off x="311698" y="1484785"/>
            <a:ext cx="8520604" cy="4392488"/>
          </a:xfrm>
        </p:spPr>
        <p:txBody>
          <a:bodyPr>
            <a:normAutofit fontScale="70000" lnSpcReduction="20000"/>
          </a:bodyPr>
          <a:lstStyle/>
          <a:p>
            <a:pPr marL="114300" indent="0">
              <a:buNone/>
            </a:pPr>
            <a:r>
              <a:rPr lang="ru-RU" dirty="0"/>
              <a:t>Кортизолдың көп бөлінуі (немесе гидрокортизонды медициналық қолдану)</a:t>
            </a:r>
          </a:p>
          <a:p>
            <a:pPr marL="114300" indent="0">
              <a:buNone/>
            </a:pPr>
            <a:r>
              <a:rPr lang="ru-RU" dirty="0"/>
              <a:t>дегенмен, кейбір жанама әсерлері болуы мүмкін. Кортизол басады</a:t>
            </a:r>
          </a:p>
          <a:p>
            <a:pPr marL="114300" indent="0">
              <a:buNone/>
            </a:pPr>
            <a:r>
              <a:rPr lang="ru-RU" dirty="0"/>
              <a:t>эстроген, тестостерон және лютеинизация сияқты жыныстық гормондардың </a:t>
            </a:r>
            <a:r>
              <a:rPr lang="ru-RU" dirty="0" smtClean="0"/>
              <a:t>бөлінуі</a:t>
            </a:r>
            <a:r>
              <a:rPr lang="en-US" dirty="0" smtClean="0"/>
              <a:t> </a:t>
            </a:r>
            <a:r>
              <a:rPr lang="ru-RU" dirty="0" smtClean="0"/>
              <a:t>құнарлылық </a:t>
            </a:r>
            <a:r>
              <a:rPr lang="ru-RU" dirty="0"/>
              <a:t>пен жыныстық функцияның бұзылуын тудыратын гормон.</a:t>
            </a:r>
          </a:p>
          <a:p>
            <a:pPr marL="114300" indent="0">
              <a:buNone/>
            </a:pPr>
            <a:r>
              <a:rPr lang="ru-RU" dirty="0"/>
              <a:t>Кортизол секрециясының ұзақ мерзімді жоғарылауы да нашарлайды</a:t>
            </a:r>
          </a:p>
          <a:p>
            <a:pPr marL="114300" indent="0">
              <a:buNone/>
            </a:pPr>
            <a:r>
              <a:rPr lang="ru-RU" dirty="0"/>
              <a:t>сіздің иммунитетіңіз</a:t>
            </a:r>
          </a:p>
          <a:p>
            <a:pPr marL="114300" indent="0">
              <a:buNone/>
            </a:pPr>
            <a:r>
              <a:rPr lang="ru-RU" dirty="0"/>
              <a:t>Ол қорғаныш лейкотриендер мен простагландиндердің синтезін тежейді (қысқаша айтылады), антиденелердің түзілуін тежейді және иммундық жасушалардың екі маңызды отбасы болып жетілмеген Т және В жасушаларын өлтіреді.</a:t>
            </a:r>
          </a:p>
          <a:p>
            <a:pPr marL="114300" indent="0">
              <a:buNone/>
            </a:pPr>
            <a:r>
              <a:rPr lang="ru-RU" dirty="0"/>
              <a:t>Жаралар жақсы жазылмайды, ал созылмалы стресстегі адам инфекцияларға және қатерлі ісіктердің кейбір түрлеріне тез ұшырайды. Стресс асқазан жарасын нашарлатуы мүмкін, себебі оларды тудыратын бактерияларға төзімділікті </a:t>
            </a:r>
            <a:r>
              <a:rPr lang="ru-RU" dirty="0" smtClean="0"/>
              <a:t>төмендетеді</a:t>
            </a:r>
            <a:r>
              <a:rPr lang="en-US" dirty="0" smtClean="0"/>
              <a:t> </a:t>
            </a:r>
            <a:r>
              <a:rPr lang="ru-RU" dirty="0" smtClean="0"/>
              <a:t>айналымдағы </a:t>
            </a:r>
            <a:r>
              <a:rPr lang="ru-RU" dirty="0"/>
              <a:t>адреналин асқазан шырышының бөлінуін азайтады </a:t>
            </a:r>
            <a:r>
              <a:rPr lang="ru-RU" dirty="0" smtClean="0"/>
              <a:t>және</a:t>
            </a:r>
            <a:r>
              <a:rPr lang="en-US" dirty="0" smtClean="0"/>
              <a:t> </a:t>
            </a:r>
            <a:r>
              <a:rPr lang="ru-RU" dirty="0" smtClean="0"/>
              <a:t>әдетте </a:t>
            </a:r>
            <a:r>
              <a:rPr lang="ru-RU" dirty="0"/>
              <a:t>асқазан қабығын қорғайтын ұйқы безінің бикарбонаты.</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74250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548681"/>
            <a:ext cx="8520604" cy="360039"/>
          </a:xfrm>
        </p:spPr>
        <p:txBody>
          <a:bodyPr>
            <a:normAutofit fontScale="90000"/>
          </a:bodyPr>
          <a:lstStyle/>
          <a:p>
            <a:pPr algn="ctr" fontAlgn="t"/>
            <a:r>
              <a:rPr lang="ru-RU" sz="2400" dirty="0"/>
              <a:t/>
            </a:r>
            <a:br>
              <a:rPr lang="ru-RU" sz="2400" dirty="0"/>
            </a:br>
            <a:r>
              <a:rPr lang="ru-RU" sz="2400" dirty="0"/>
              <a:t>НӘТИЖЕЛЕРДІ ОҚЫТУ</a:t>
            </a:r>
          </a:p>
        </p:txBody>
      </p:sp>
      <p:sp>
        <p:nvSpPr>
          <p:cNvPr id="3" name="Text Placeholder 2"/>
          <p:cNvSpPr>
            <a:spLocks noGrp="1"/>
          </p:cNvSpPr>
          <p:nvPr>
            <p:ph type="body" idx="1"/>
          </p:nvPr>
        </p:nvSpPr>
        <p:spPr>
          <a:xfrm>
            <a:off x="311698" y="1268760"/>
            <a:ext cx="8520604" cy="4738635"/>
          </a:xfrm>
        </p:spPr>
        <p:txBody>
          <a:bodyPr>
            <a:normAutofit fontScale="62500" lnSpcReduction="20000"/>
          </a:bodyPr>
          <a:lstStyle/>
          <a:p>
            <a:pPr marL="0" lvl="0" indent="0" algn="just">
              <a:lnSpc>
                <a:spcPct val="100000"/>
              </a:lnSpc>
              <a:buClr>
                <a:srgbClr val="000000"/>
              </a:buClr>
              <a:buSzPts val="1679"/>
              <a:buNone/>
            </a:pPr>
            <a:r>
              <a:rPr lang="ru-RU" b="1" dirty="0">
                <a:latin typeface="Georgia" pitchFamily="18" charset="0"/>
                <a:ea typeface="Georgia"/>
                <a:cs typeface="Georgia"/>
                <a:sym typeface="Georgia"/>
              </a:rPr>
              <a:t>Сабақ нәтижесінде сіз мыналарды білесіз:</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ru-RU" b="1" dirty="0" smtClean="0">
                <a:latin typeface="Georgia" pitchFamily="18" charset="0"/>
                <a:ea typeface="Georgia"/>
                <a:cs typeface="Georgia"/>
                <a:sym typeface="Georgia"/>
              </a:rPr>
              <a:t>а. гормонның </a:t>
            </a:r>
            <a:r>
              <a:rPr lang="ru-RU" b="1" dirty="0">
                <a:latin typeface="Georgia" pitchFamily="18" charset="0"/>
                <a:ea typeface="Georgia"/>
                <a:cs typeface="Georgia"/>
                <a:sym typeface="Georgia"/>
              </a:rPr>
              <a:t>кейбір жалпы себептері мен мысалдарын түсіндіріңіз</a:t>
            </a:r>
          </a:p>
          <a:p>
            <a:pPr marL="0" lvl="0" indent="0" algn="just">
              <a:lnSpc>
                <a:spcPct val="100000"/>
              </a:lnSpc>
              <a:buClr>
                <a:srgbClr val="000000"/>
              </a:buClr>
              <a:buSzPts val="1679"/>
              <a:buNone/>
            </a:pPr>
            <a:r>
              <a:rPr lang="ru-RU" b="1" dirty="0">
                <a:latin typeface="Georgia" pitchFamily="18" charset="0"/>
                <a:ea typeface="Georgia"/>
                <a:cs typeface="Georgia"/>
                <a:sym typeface="Georgia"/>
              </a:rPr>
              <a:t>гипосекреция және гиперекреция;</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ru-RU" b="1" dirty="0">
                <a:latin typeface="Georgia" pitchFamily="18" charset="0"/>
                <a:ea typeface="Georgia"/>
                <a:cs typeface="Georgia"/>
                <a:sym typeface="Georgia"/>
              </a:rPr>
              <a:t>б. гипофиздің кең таралған кейбір ауруларына қысқаша сипаттама беріңіз,</a:t>
            </a:r>
          </a:p>
          <a:p>
            <a:pPr marL="0" lvl="0" indent="0" algn="just">
              <a:lnSpc>
                <a:spcPct val="100000"/>
              </a:lnSpc>
              <a:buClr>
                <a:srgbClr val="000000"/>
              </a:buClr>
              <a:buSzPts val="1679"/>
              <a:buNone/>
            </a:pPr>
            <a:r>
              <a:rPr lang="ru-RU" b="1" dirty="0">
                <a:latin typeface="Georgia" pitchFamily="18" charset="0"/>
                <a:ea typeface="Georgia"/>
                <a:cs typeface="Georgia"/>
                <a:sym typeface="Georgia"/>
              </a:rPr>
              <a:t>қалқанша безінің, қалқанша маңы бездерінің және бүйрек үсті бездерінің қызметі; және де</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ru-RU" b="1" dirty="0">
                <a:latin typeface="Georgia" pitchFamily="18" charset="0"/>
                <a:ea typeface="Georgia"/>
                <a:cs typeface="Georgia"/>
                <a:sym typeface="Georgia"/>
              </a:rPr>
              <a:t>в. қант диабетінің себептері мен патологиясын толығырақ сипаттаңыз.</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ru-RU" b="1" dirty="0">
                <a:latin typeface="Georgia" pitchFamily="18" charset="0"/>
                <a:ea typeface="Georgia"/>
                <a:cs typeface="Georgia"/>
                <a:sym typeface="Georgia"/>
              </a:rPr>
              <a:t>Неліктен кортикостероидтар мен қалқанша безінің гормондары қажет?</a:t>
            </a:r>
          </a:p>
          <a:p>
            <a:pPr marL="0" lvl="0" indent="0" algn="just">
              <a:lnSpc>
                <a:spcPct val="100000"/>
              </a:lnSpc>
              <a:buClr>
                <a:srgbClr val="000000"/>
              </a:buClr>
              <a:buSzPts val="1679"/>
              <a:buNone/>
            </a:pPr>
            <a:r>
              <a:rPr lang="ru-RU" b="1" dirty="0">
                <a:latin typeface="Georgia" pitchFamily="18" charset="0"/>
                <a:ea typeface="Georgia"/>
                <a:cs typeface="Georgia"/>
                <a:sym typeface="Georgia"/>
              </a:rPr>
              <a:t>белоктарды қанға тасымалдау?</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ru-RU" b="1" dirty="0">
                <a:latin typeface="Georgia" pitchFamily="18" charset="0"/>
                <a:ea typeface="Georgia"/>
                <a:cs typeface="Georgia"/>
                <a:sym typeface="Georgia"/>
              </a:rPr>
              <a:t>д) </a:t>
            </a:r>
            <a:r>
              <a:rPr lang="en-US" b="1" dirty="0">
                <a:latin typeface="Georgia" pitchFamily="18" charset="0"/>
                <a:ea typeface="Georgia"/>
                <a:cs typeface="Georgia"/>
                <a:sym typeface="Georgia"/>
              </a:rPr>
              <a:t>MIT, DIT, T3 </a:t>
            </a:r>
            <a:r>
              <a:rPr lang="ru-RU" b="1" dirty="0">
                <a:latin typeface="Georgia" pitchFamily="18" charset="0"/>
                <a:ea typeface="Georgia"/>
                <a:cs typeface="Georgia"/>
                <a:sym typeface="Georgia"/>
              </a:rPr>
              <a:t>және </a:t>
            </a:r>
            <a:r>
              <a:rPr lang="en-US" b="1" dirty="0">
                <a:latin typeface="Georgia" pitchFamily="18" charset="0"/>
                <a:ea typeface="Georgia"/>
                <a:cs typeface="Georgia"/>
                <a:sym typeface="Georgia"/>
              </a:rPr>
              <a:t>T4 </a:t>
            </a:r>
            <a:r>
              <a:rPr lang="ru-RU" b="1" dirty="0">
                <a:latin typeface="Georgia" pitchFamily="18" charset="0"/>
                <a:ea typeface="Georgia"/>
                <a:cs typeface="Georgia"/>
                <a:sym typeface="Georgia"/>
              </a:rPr>
              <a:t>бір-бірімен қалай байланысатынын түсіндіріңіз.</a:t>
            </a:r>
          </a:p>
          <a:p>
            <a:pPr marL="0" lvl="0" indent="0" algn="just">
              <a:lnSpc>
                <a:spcPct val="100000"/>
              </a:lnSpc>
              <a:buClr>
                <a:srgbClr val="000000"/>
              </a:buClr>
              <a:buSzPts val="1679"/>
              <a:buNone/>
            </a:pPr>
            <a:r>
              <a:rPr lang="ru-RU" b="1" dirty="0">
                <a:latin typeface="Georgia" pitchFamily="18" charset="0"/>
                <a:ea typeface="Georgia"/>
                <a:cs typeface="Georgia"/>
                <a:sym typeface="Georgia"/>
              </a:rPr>
              <a:t>құрылымдық жағынан.</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en-US" b="1" dirty="0">
                <a:latin typeface="Georgia" pitchFamily="18" charset="0"/>
                <a:ea typeface="Georgia"/>
                <a:cs typeface="Georgia"/>
                <a:sym typeface="Georgia"/>
              </a:rPr>
              <a:t>f. </a:t>
            </a:r>
            <a:r>
              <a:rPr lang="ru-RU" b="1" dirty="0">
                <a:latin typeface="Georgia" pitchFamily="18" charset="0"/>
                <a:ea typeface="Georgia"/>
                <a:cs typeface="Georgia"/>
                <a:sym typeface="Georgia"/>
              </a:rPr>
              <a:t>Мақсатты жасушаларда гормонды рецепторлар қайда орналасқан?</a:t>
            </a:r>
          </a:p>
          <a:p>
            <a:pPr marL="0" lvl="0" indent="0" algn="just">
              <a:lnSpc>
                <a:spcPct val="100000"/>
              </a:lnSpc>
              <a:buClr>
                <a:srgbClr val="000000"/>
              </a:buClr>
              <a:buSzPts val="1679"/>
              <a:buNone/>
            </a:pPr>
            <a:r>
              <a:rPr lang="ru-RU" b="1" dirty="0">
                <a:latin typeface="Georgia" pitchFamily="18" charset="0"/>
                <a:ea typeface="Georgia"/>
                <a:cs typeface="Georgia"/>
                <a:sym typeface="Georgia"/>
              </a:rPr>
              <a:t>Әрбір рецепторлық сайтты белсендіретін бір гормонды атаңыз.</a:t>
            </a:r>
          </a:p>
          <a:p>
            <a:pPr marL="0" lvl="0" indent="0" algn="just">
              <a:lnSpc>
                <a:spcPct val="100000"/>
              </a:lnSpc>
              <a:buClr>
                <a:srgbClr val="000000"/>
              </a:buClr>
              <a:buSzPts val="1679"/>
              <a:buNone/>
            </a:pPr>
            <a:endParaRPr lang="ru-RU" b="1" dirty="0">
              <a:latin typeface="Georgia" pitchFamily="18" charset="0"/>
              <a:ea typeface="Georgia"/>
              <a:cs typeface="Georgia"/>
              <a:sym typeface="Georgia"/>
            </a:endParaRPr>
          </a:p>
          <a:p>
            <a:pPr marL="0" lvl="0" indent="0" algn="just">
              <a:lnSpc>
                <a:spcPct val="100000"/>
              </a:lnSpc>
              <a:buClr>
                <a:srgbClr val="000000"/>
              </a:buClr>
              <a:buSzPts val="1679"/>
              <a:buNone/>
            </a:pPr>
            <a:r>
              <a:rPr lang="ru-RU" b="1" dirty="0">
                <a:latin typeface="Georgia" pitchFamily="18" charset="0"/>
                <a:ea typeface="Georgia"/>
                <a:cs typeface="Georgia"/>
                <a:sym typeface="Georgia"/>
              </a:rPr>
              <a:t>г) бір гормон молекуласы миллиондарды қалай белсендіре алатындығын </a:t>
            </a:r>
            <a:r>
              <a:rPr lang="ru-RU" b="1" dirty="0" smtClean="0">
                <a:latin typeface="Georgia" pitchFamily="18" charset="0"/>
                <a:ea typeface="Georgia"/>
                <a:cs typeface="Georgia"/>
                <a:sym typeface="Georgia"/>
              </a:rPr>
              <a:t>түсіндіріңіз.</a:t>
            </a:r>
            <a:r>
              <a:rPr lang="en-US" b="1" dirty="0" smtClean="0">
                <a:latin typeface="Georgia" pitchFamily="18" charset="0"/>
                <a:ea typeface="Georgia"/>
                <a:cs typeface="Georgia"/>
                <a:sym typeface="Georgia"/>
              </a:rPr>
              <a:t> </a:t>
            </a:r>
            <a:r>
              <a:rPr lang="ru-RU" b="1" dirty="0" smtClean="0">
                <a:latin typeface="Georgia" pitchFamily="18" charset="0"/>
                <a:ea typeface="Georgia"/>
                <a:cs typeface="Georgia"/>
                <a:sym typeface="Georgia"/>
              </a:rPr>
              <a:t>фермент </a:t>
            </a:r>
            <a:r>
              <a:rPr lang="ru-RU" b="1" dirty="0">
                <a:latin typeface="Georgia" pitchFamily="18" charset="0"/>
                <a:ea typeface="Georgia"/>
                <a:cs typeface="Georgia"/>
                <a:sym typeface="Georgia"/>
              </a:rPr>
              <a:t>молекулалары.</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34445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20604" cy="606224"/>
          </a:xfrm>
        </p:spPr>
        <p:txBody>
          <a:bodyPr>
            <a:normAutofit/>
          </a:bodyPr>
          <a:lstStyle/>
          <a:p>
            <a:pPr algn="ctr"/>
            <a:r>
              <a:rPr lang="ru-RU" sz="2400" dirty="0"/>
              <a:t>Гипосекреция и гиперсекреция</a:t>
            </a:r>
            <a:endParaRPr lang="ru-RU" sz="2400" b="1" dirty="0">
              <a:solidFill>
                <a:srgbClr val="C00000"/>
              </a:solidFill>
              <a:latin typeface="Georgia" pitchFamily="18" charset="0"/>
            </a:endParaRPr>
          </a:p>
        </p:txBody>
      </p:sp>
      <p:sp>
        <p:nvSpPr>
          <p:cNvPr id="3" name="Текст 2"/>
          <p:cNvSpPr>
            <a:spLocks noGrp="1"/>
          </p:cNvSpPr>
          <p:nvPr>
            <p:ph type="body" idx="1"/>
          </p:nvPr>
        </p:nvSpPr>
        <p:spPr>
          <a:xfrm>
            <a:off x="311698" y="1124744"/>
            <a:ext cx="8520604" cy="4752528"/>
          </a:xfrm>
        </p:spPr>
        <p:txBody>
          <a:bodyPr>
            <a:normAutofit fontScale="92500" lnSpcReduction="10000"/>
          </a:bodyPr>
          <a:lstStyle/>
          <a:p>
            <a:pPr marL="114300" indent="0">
              <a:buNone/>
            </a:pPr>
            <a:r>
              <a:rPr lang="ru-RU" dirty="0" smtClean="0"/>
              <a:t>Гормонның </a:t>
            </a:r>
            <a:r>
              <a:rPr lang="ru-RU" dirty="0"/>
              <a:t>жеткіліксіз бөлінуі гипосекреция деп аталады. Бұл эндокриндік безді бұзатын ісіктерден немесе зақымданулардан туындауы </a:t>
            </a:r>
            <a:r>
              <a:rPr lang="ru-RU" dirty="0" smtClean="0"/>
              <a:t>мүмкін</a:t>
            </a:r>
            <a:r>
              <a:rPr lang="en-US" dirty="0" smtClean="0"/>
              <a:t> </a:t>
            </a:r>
            <a:r>
              <a:rPr lang="ru-RU" dirty="0" smtClean="0"/>
              <a:t>оның </a:t>
            </a:r>
            <a:r>
              <a:rPr lang="ru-RU" dirty="0"/>
              <a:t>басқа ұяшықтан сигнал қабылдауына кедергі келтіреді. Мысалы, сфеноид сүйегінің сынуы гипоталамус - гипофиз жолын жарып, окситоцин мен антидиуретикалық гормонды гипофиздің артқы жағына тасымалдауға жол бермейді. Нәтижесінде гипосекреция бүйректің суды ұстап қалу қабілетіне кедергі келтіреді және қант диабеті инсулидіне, көп, бірақ глюкозасыз зәрдің шығарылуына әкеледі. (Инсипидус «дәм болмайды» дегенді білдіреді және қант диабетіндегі қант зәрінен айырмашылығы зәрдегі тәттіліктің жоқтығын білдіреді).</a:t>
            </a:r>
          </a:p>
        </p:txBody>
      </p:sp>
      <p:grpSp>
        <p:nvGrpSpPr>
          <p:cNvPr id="4" name="Google Shape;785;p63"/>
          <p:cNvGrpSpPr/>
          <p:nvPr/>
        </p:nvGrpSpPr>
        <p:grpSpPr>
          <a:xfrm>
            <a:off x="-30224" y="6040052"/>
            <a:ext cx="9174223" cy="744717"/>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84678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1" dirty="0">
                <a:latin typeface="Georgia" pitchFamily="18" charset="0"/>
              </a:rPr>
              <a:t/>
            </a:r>
            <a:br>
              <a:rPr lang="en-US" b="1" dirty="0">
                <a:latin typeface="Georgia" pitchFamily="18" charset="0"/>
              </a:rPr>
            </a:br>
            <a:endParaRPr lang="ru-RU" b="1" dirty="0">
              <a:latin typeface="Georgia" pitchFamily="18" charset="0"/>
            </a:endParaRPr>
          </a:p>
        </p:txBody>
      </p:sp>
      <p:sp>
        <p:nvSpPr>
          <p:cNvPr id="3" name="Текст 2"/>
          <p:cNvSpPr>
            <a:spLocks noGrp="1"/>
          </p:cNvSpPr>
          <p:nvPr>
            <p:ph type="body" idx="1"/>
          </p:nvPr>
        </p:nvSpPr>
        <p:spPr>
          <a:xfrm>
            <a:off x="323528" y="1052736"/>
            <a:ext cx="8520604" cy="4752528"/>
          </a:xfrm>
        </p:spPr>
        <p:txBody>
          <a:bodyPr>
            <a:normAutofit fontScale="62500" lnSpcReduction="20000"/>
          </a:bodyPr>
          <a:lstStyle/>
          <a:p>
            <a:pPr marL="114300" indent="0">
              <a:buNone/>
            </a:pPr>
            <a:r>
              <a:rPr lang="ru-RU" dirty="0"/>
              <a:t>Гиперсекреция деп аталатын гормондардың шамадан тыс бөлінуінің бірнеше себептері бар.</a:t>
            </a:r>
          </a:p>
          <a:p>
            <a:pPr marL="114300" indent="0">
              <a:buNone/>
            </a:pPr>
            <a:r>
              <a:rPr lang="ru-RU" dirty="0"/>
              <a:t>Кейбір ісіктер функционалды шамадан тыс өсуіне әкеледі</a:t>
            </a:r>
          </a:p>
          <a:p>
            <a:pPr marL="114300" indent="0">
              <a:buNone/>
            </a:pPr>
            <a:r>
              <a:rPr lang="ru-RU" dirty="0"/>
              <a:t>эндокриндік тін. Мысалы, феохромоцитома, бүйрек үсті безінің ми қабығының ісігі</a:t>
            </a:r>
          </a:p>
          <a:p>
            <a:pPr marL="114300" indent="0">
              <a:buNone/>
            </a:pPr>
            <a:r>
              <a:rPr lang="ru-RU" dirty="0"/>
              <a:t>шамадан тыс адреналин мен норадреналин бөледі.</a:t>
            </a:r>
          </a:p>
          <a:p>
            <a:pPr marL="114300" indent="0">
              <a:buNone/>
            </a:pPr>
            <a:r>
              <a:rPr lang="ru-RU" dirty="0"/>
              <a:t>Эндокриндік емес органдардың кейбір ісіктері гормондар түзеді. Мысалы,</a:t>
            </a:r>
          </a:p>
          <a:p>
            <a:pPr marL="114300" indent="0">
              <a:buNone/>
            </a:pPr>
            <a:r>
              <a:rPr lang="ru-RU" dirty="0"/>
              <a:t>кейбір өкпе ісіктері адренокортикотропты гормон бөліп шығарады және кортизолды шамадан тыс </a:t>
            </a:r>
            <a:r>
              <a:rPr lang="ru-RU" dirty="0" smtClean="0"/>
              <a:t>ынталандырады</a:t>
            </a:r>
            <a:r>
              <a:rPr lang="en-US" dirty="0" smtClean="0"/>
              <a:t> </a:t>
            </a:r>
            <a:r>
              <a:rPr lang="ru-RU" dirty="0" smtClean="0"/>
              <a:t>бүйрек </a:t>
            </a:r>
            <a:r>
              <a:rPr lang="ru-RU" dirty="0"/>
              <a:t>үсті бездерінің секрециясы. </a:t>
            </a:r>
            <a:endParaRPr lang="en-US" dirty="0" smtClean="0"/>
          </a:p>
          <a:p>
            <a:pPr marL="114300" indent="0">
              <a:buNone/>
            </a:pPr>
            <a:r>
              <a:rPr lang="ru-RU" dirty="0" smtClean="0"/>
              <a:t>Кейбір аутоиммунды</a:t>
            </a:r>
            <a:r>
              <a:rPr lang="en-US" dirty="0" smtClean="0"/>
              <a:t> </a:t>
            </a:r>
            <a:r>
              <a:rPr lang="ru-RU" dirty="0" smtClean="0"/>
              <a:t>бұзылулар </a:t>
            </a:r>
            <a:r>
              <a:rPr lang="ru-RU" dirty="0"/>
              <a:t>эндокриндік гипосекрецияны тудыруы мүмкін, басқалары - гиперсекреция.</a:t>
            </a:r>
          </a:p>
          <a:p>
            <a:pPr marL="114300" indent="0">
              <a:buNone/>
            </a:pPr>
            <a:r>
              <a:rPr lang="ru-RU" dirty="0"/>
              <a:t>Бұған мысал ретінде токсикалық зобты (Грейвс ауруы),</a:t>
            </a:r>
          </a:p>
          <a:p>
            <a:pPr marL="114300" indent="0">
              <a:buNone/>
            </a:pPr>
            <a:r>
              <a:rPr lang="ru-RU" dirty="0"/>
              <a:t>онда аутоантиденелер әрекетті имитациялайды</a:t>
            </a:r>
          </a:p>
          <a:p>
            <a:pPr marL="114300" indent="0">
              <a:buNone/>
            </a:pPr>
            <a:r>
              <a:rPr lang="ru-RU" dirty="0"/>
              <a:t>Қалқанша безінде Қалқанша безінің ынталандыратын гормоны,</a:t>
            </a:r>
          </a:p>
          <a:p>
            <a:pPr marL="114300" indent="0">
              <a:buNone/>
            </a:pPr>
            <a:r>
              <a:rPr lang="ru-RU" dirty="0"/>
              <a:t>рецепторды іске қосу</a:t>
            </a:r>
          </a:p>
          <a:p>
            <a:pPr marL="114300" indent="0">
              <a:buNone/>
            </a:pPr>
            <a:r>
              <a:rPr lang="ru-RU" dirty="0"/>
              <a:t>Қалқанша безінің ынталандыратын гормоны және қалқанша безінің гиперсекрециясын тудырады.</a:t>
            </a:r>
          </a:p>
          <a:p>
            <a:pPr marL="114300" indent="0">
              <a:buNone/>
            </a:pPr>
            <a:r>
              <a:rPr lang="ru-RU" dirty="0"/>
              <a:t>Эндокриндік гиперсекрецияның бұзылуын, мысалы, гормондардың шамадан тыс немесе ұзақ мерзімді клиникалық әкімшілігімен еліктеуге </a:t>
            </a:r>
            <a:r>
              <a:rPr lang="ru-RU" dirty="0" smtClean="0"/>
              <a:t>болады</a:t>
            </a:r>
            <a:r>
              <a:rPr lang="en-US" dirty="0" smtClean="0"/>
              <a:t> </a:t>
            </a:r>
            <a:r>
              <a:rPr lang="ru-RU" dirty="0" smtClean="0"/>
              <a:t>Кортизол</a:t>
            </a:r>
            <a:r>
              <a:rPr lang="ru-RU" dirty="0"/>
              <a:t>.</a:t>
            </a:r>
          </a:p>
        </p:txBody>
      </p:sp>
      <p:grpSp>
        <p:nvGrpSpPr>
          <p:cNvPr id="9" name="Google Shape;785;p63"/>
          <p:cNvGrpSpPr/>
          <p:nvPr/>
        </p:nvGrpSpPr>
        <p:grpSpPr>
          <a:xfrm>
            <a:off x="-30224" y="6021288"/>
            <a:ext cx="9174223" cy="763481"/>
            <a:chOff x="-1" y="-2"/>
            <a:chExt cx="12248970" cy="755701"/>
          </a:xfrm>
        </p:grpSpPr>
        <p:sp>
          <p:nvSpPr>
            <p:cNvPr id="10"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11"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12"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13"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407193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548681"/>
            <a:ext cx="8520604" cy="576063"/>
          </a:xfrm>
        </p:spPr>
        <p:txBody>
          <a:bodyPr>
            <a:normAutofit fontScale="90000"/>
          </a:bodyPr>
          <a:lstStyle/>
          <a:p>
            <a:r>
              <a:rPr lang="ru-RU" dirty="0"/>
              <a:t>Гипофиз безінің аурулары</a:t>
            </a:r>
            <a:endParaRPr lang="en-US" dirty="0"/>
          </a:p>
        </p:txBody>
      </p:sp>
      <p:sp>
        <p:nvSpPr>
          <p:cNvPr id="3" name="Text Placeholder 2"/>
          <p:cNvSpPr>
            <a:spLocks noGrp="1"/>
          </p:cNvSpPr>
          <p:nvPr>
            <p:ph type="body" idx="1"/>
          </p:nvPr>
        </p:nvSpPr>
        <p:spPr>
          <a:xfrm>
            <a:off x="311698" y="1340768"/>
            <a:ext cx="8520604" cy="4085359"/>
          </a:xfrm>
        </p:spPr>
        <p:txBody>
          <a:bodyPr>
            <a:normAutofit fontScale="85000" lnSpcReduction="20000"/>
          </a:bodyPr>
          <a:lstStyle/>
          <a:p>
            <a:pPr marL="114300" indent="0">
              <a:buNone/>
            </a:pPr>
            <a:r>
              <a:rPr lang="ru-RU" dirty="0"/>
              <a:t>Балалық шақтағы өсу гормонының гиперсекрециясы немесе</a:t>
            </a:r>
          </a:p>
          <a:p>
            <a:pPr marL="114300" indent="0">
              <a:buNone/>
            </a:pPr>
            <a:r>
              <a:rPr lang="ru-RU" dirty="0"/>
              <a:t>жасөспірім, эпифиз плиталары пайда болғанға дейін (өсу аймақтары) ұзын сүйектер сарқылып, гигантизмді тудырады, ал балалық шақтағы гипосекреция гипофиз ергежейлілігін тудырады.</a:t>
            </a:r>
          </a:p>
          <a:p>
            <a:pPr marL="114300" indent="0">
              <a:buNone/>
            </a:pPr>
            <a:endParaRPr lang="ru-RU" dirty="0"/>
          </a:p>
          <a:p>
            <a:pPr marL="114300" indent="0">
              <a:buNone/>
            </a:pPr>
            <a:r>
              <a:rPr lang="ru-RU" dirty="0"/>
              <a:t>Адамның өсу гормонының гені бар гендік-инженериялы бактериялар өндіретін өсу гормонының көптігінен, гипофизарлық ергежейлілік сирек кездеседі.</a:t>
            </a:r>
          </a:p>
          <a:p>
            <a:pPr marL="114300" indent="0">
              <a:buNone/>
            </a:pPr>
            <a:r>
              <a:rPr lang="ru-RU"/>
              <a:t>Ересек жаста, эпифиз плиталары жабылғаннан кейін, өсу гормонының гипосекрециясы іс жүзінде қиындықтар туғызбайды, бірақ гиперсекреция акромегалия тудырады - сүйектер мен жұмсақ тіндердің қалыңдауы, әсіресе қолдар, аяқтар мен бетке айтарлықтай әсер етеді.</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89753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875" y="836712"/>
            <a:ext cx="8520604" cy="572711"/>
          </a:xfrm>
        </p:spPr>
        <p:txBody>
          <a:bodyPr>
            <a:normAutofit fontScale="90000"/>
          </a:bodyPr>
          <a:lstStyle/>
          <a:p>
            <a:pPr algn="ctr"/>
            <a:r>
              <a:rPr lang="ru-RU" dirty="0" smtClean="0"/>
              <a:t>Акромегалия</a:t>
            </a:r>
            <a:endParaRPr lang="ru-RU" b="1" dirty="0">
              <a:latin typeface="Georgia" pitchFamily="18" charset="0"/>
            </a:endParaRPr>
          </a:p>
        </p:txBody>
      </p:sp>
      <p:sp>
        <p:nvSpPr>
          <p:cNvPr id="3" name="Текст 2"/>
          <p:cNvSpPr>
            <a:spLocks noGrp="1"/>
          </p:cNvSpPr>
          <p:nvPr>
            <p:ph type="body" idx="1"/>
          </p:nvPr>
        </p:nvSpPr>
        <p:spPr>
          <a:xfrm>
            <a:off x="311698" y="1700809"/>
            <a:ext cx="3252190" cy="4392488"/>
          </a:xfrm>
        </p:spPr>
        <p:txBody>
          <a:bodyPr>
            <a:normAutofit fontScale="92500"/>
          </a:bodyPr>
          <a:lstStyle/>
          <a:p>
            <a:pPr marL="114300" indent="0">
              <a:buNone/>
            </a:pPr>
            <a:r>
              <a:rPr lang="ru-RU" dirty="0"/>
              <a:t>Акромегалия - өсу гормонының әсерінен болатын жағдай</a:t>
            </a:r>
          </a:p>
          <a:p>
            <a:pPr marL="114300" indent="0">
              <a:buNone/>
            </a:pPr>
            <a:r>
              <a:rPr lang="ru-RU" dirty="0"/>
              <a:t>Ересек жастағы гиперсекреция.</a:t>
            </a:r>
          </a:p>
          <a:p>
            <a:pPr marL="114300" indent="0">
              <a:buNone/>
            </a:pPr>
            <a:r>
              <a:rPr lang="ru-RU" dirty="0"/>
              <a:t>Сол жақтағы фотосуретте тән қалыңдау көрсетілген</a:t>
            </a:r>
          </a:p>
          <a:p>
            <a:pPr marL="114300" indent="0">
              <a:buNone/>
            </a:pPr>
            <a:r>
              <a:rPr lang="ru-RU" dirty="0"/>
              <a:t>қолдар қалыпты қолмен оңға.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5" y="1988839"/>
            <a:ext cx="4679429" cy="39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258263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692697"/>
            <a:ext cx="8520604" cy="720079"/>
          </a:xfrm>
        </p:spPr>
        <p:txBody>
          <a:bodyPr>
            <a:normAutofit/>
          </a:bodyPr>
          <a:lstStyle/>
          <a:p>
            <a:r>
              <a:rPr lang="ru-RU" sz="2800" dirty="0"/>
              <a:t>Қалқанша және қалқанша маңы бездерінің аурулары</a:t>
            </a:r>
            <a:endParaRPr lang="en-US" sz="2800" dirty="0"/>
          </a:p>
        </p:txBody>
      </p:sp>
      <p:sp>
        <p:nvSpPr>
          <p:cNvPr id="3" name="Text Placeholder 2"/>
          <p:cNvSpPr>
            <a:spLocks noGrp="1"/>
          </p:cNvSpPr>
          <p:nvPr>
            <p:ph type="body" idx="1"/>
          </p:nvPr>
        </p:nvSpPr>
        <p:spPr>
          <a:xfrm>
            <a:off x="251520" y="1484784"/>
            <a:ext cx="8640960" cy="4661423"/>
          </a:xfrm>
        </p:spPr>
        <p:txBody>
          <a:bodyPr>
            <a:normAutofit fontScale="85000" lnSpcReduction="10000"/>
          </a:bodyPr>
          <a:lstStyle/>
          <a:p>
            <a:pPr marL="114300" indent="0">
              <a:buNone/>
            </a:pPr>
            <a:r>
              <a:rPr lang="ru-RU" b="1" dirty="0"/>
              <a:t>Туа біткен гипотиреоз - Қалқанша безінің гипосекрециясы бар</a:t>
            </a:r>
          </a:p>
          <a:p>
            <a:pPr marL="114300" indent="0">
              <a:buNone/>
            </a:pPr>
            <a:r>
              <a:rPr lang="ru-RU" b="1" dirty="0"/>
              <a:t>туғаннан бері. Ересектердегі ауыр немесе ұзаққа созылған гипотиреоз микседема тудыруы мүмкін.</a:t>
            </a:r>
          </a:p>
          <a:p>
            <a:pPr marL="114300" indent="0">
              <a:buNone/>
            </a:pPr>
            <a:r>
              <a:rPr lang="ru-RU" b="1" dirty="0"/>
              <a:t>Қалқанша безінің айқын және жиі байқалатын ауытқуы эндемиялық зоб болып табылады.</a:t>
            </a:r>
          </a:p>
          <a:p>
            <a:pPr marL="114300" indent="0">
              <a:buNone/>
            </a:pPr>
            <a:r>
              <a:rPr lang="ru-RU" b="1" dirty="0"/>
              <a:t>Бұл диеталық йодтың жетіспеушілігіне байланысты. Йодсыз темір қалқанша безінің гормонын синтездей алмайды.</a:t>
            </a:r>
          </a:p>
          <a:p>
            <a:pPr marL="114300" indent="0">
              <a:buNone/>
            </a:pPr>
            <a:r>
              <a:rPr lang="ru-RU" b="1" dirty="0"/>
              <a:t>Қалқанша безінің гормонынсыз гипофиз ешқандай кері байланыс алмайды және Қалқанша безі жеткілікті ынталандырылмаған сияқты әрекет етеді. Гипофиз одан да қатты қоздырғысы келгендей қосымша қалқанша-ынталандыратын гормон бөліп шығарады, соның салдарынан қалқанша безде коллоид (тироглобулин) көбірек пайда болады.</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92106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548681"/>
            <a:ext cx="8520604" cy="576063"/>
          </a:xfrm>
        </p:spPr>
        <p:txBody>
          <a:bodyPr>
            <a:noAutofit/>
          </a:bodyPr>
          <a:lstStyle/>
          <a:p>
            <a:r>
              <a:rPr lang="ru-RU" sz="2800" dirty="0"/>
              <a:t>Қалқанша және қалқанша маңы бездерінің аурулары</a:t>
            </a:r>
            <a:endParaRPr lang="en-US" sz="2800" dirty="0"/>
          </a:p>
        </p:txBody>
      </p:sp>
      <p:sp>
        <p:nvSpPr>
          <p:cNvPr id="3" name="Text Placeholder 2"/>
          <p:cNvSpPr>
            <a:spLocks noGrp="1"/>
          </p:cNvSpPr>
          <p:nvPr>
            <p:ph type="body" idx="1"/>
          </p:nvPr>
        </p:nvSpPr>
        <p:spPr>
          <a:xfrm>
            <a:off x="311698" y="1412777"/>
            <a:ext cx="8520604" cy="4608512"/>
          </a:xfrm>
        </p:spPr>
        <p:txBody>
          <a:bodyPr>
            <a:normAutofit fontScale="85000" lnSpcReduction="20000"/>
          </a:bodyPr>
          <a:lstStyle/>
          <a:p>
            <a:pPr marL="114300" indent="0">
              <a:buNone/>
            </a:pPr>
            <a:r>
              <a:rPr lang="ru-RU" dirty="0"/>
              <a:t>Қалқанша маңы бездері орналасуына және кішігірім мөлшеріне байланысты кейде қалқанша безіне ота жасау кезінде кездейсоқ алынып тасталады немесе мойын операциясы қанмен қамтамасыз етілмеген кезде қалпына келеді.</a:t>
            </a:r>
          </a:p>
          <a:p>
            <a:pPr marL="114300" indent="0">
              <a:buNone/>
            </a:pPr>
            <a:r>
              <a:rPr lang="ru-RU" dirty="0"/>
              <a:t>Гормондарды алмастыратын терапиясыз гипопаратиреоз қандағы кальций деңгейінің тез төмендеуіне әкеледі; 2-3 күннің ішінде бұл көмей бұлшықеттерінің өліммен тұншықтыратын спазмына әкелуі мүмкін (гипокальцемиялық тетания).</a:t>
            </a:r>
          </a:p>
          <a:p>
            <a:pPr marL="114300" indent="0">
              <a:buNone/>
            </a:pPr>
            <a:endParaRPr lang="ru-RU" dirty="0"/>
          </a:p>
          <a:p>
            <a:pPr marL="114300" indent="0">
              <a:buNone/>
            </a:pPr>
            <a:r>
              <a:rPr lang="ru-RU" dirty="0"/>
              <a:t>Гиперпаратиреоз, паратгормонның артық секрециясы, әдетте, қалқанша маңы безінің ісігі әсерінен болады. Бұл сүйектерді жұмсақ, деформацияланған және сынғыш етеді; қандағы кальций мен фосфат иондарының деңгейін жоғарылатады; және бұл кальций фосфатынан тұратын бүйрек тастарының (бүйрек тастарының) пайда болуына ықпал етеді.</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88748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908721"/>
            <a:ext cx="8520604" cy="432047"/>
          </a:xfrm>
        </p:spPr>
        <p:txBody>
          <a:bodyPr>
            <a:normAutofit fontScale="90000"/>
          </a:bodyPr>
          <a:lstStyle/>
          <a:p>
            <a:r>
              <a:rPr lang="ru-RU" dirty="0"/>
              <a:t>Эндемиялық зоб.</a:t>
            </a:r>
            <a:endParaRPr lang="en-US" dirty="0"/>
          </a:p>
        </p:txBody>
      </p:sp>
      <p:sp>
        <p:nvSpPr>
          <p:cNvPr id="3" name="Text Placeholder 2"/>
          <p:cNvSpPr>
            <a:spLocks noGrp="1"/>
          </p:cNvSpPr>
          <p:nvPr>
            <p:ph type="body" idx="1"/>
          </p:nvPr>
        </p:nvSpPr>
        <p:spPr>
          <a:xfrm>
            <a:off x="311698" y="2009723"/>
            <a:ext cx="3900262" cy="3867550"/>
          </a:xfrm>
        </p:spPr>
        <p:txBody>
          <a:bodyPr>
            <a:normAutofit fontScale="70000" lnSpcReduction="20000"/>
          </a:bodyPr>
          <a:lstStyle/>
          <a:p>
            <a:pPr marL="114300" indent="0">
              <a:buNone/>
            </a:pPr>
            <a:r>
              <a:rPr lang="ru-RU" dirty="0"/>
              <a:t>Эндемиялық зоб. Бұл адамның тамақтануындағы йод жетіспеушілігі қалқанша безінің гормонының жетіспеуіне әкелді</a:t>
            </a:r>
          </a:p>
          <a:p>
            <a:pPr marL="114300" indent="0">
              <a:buNone/>
            </a:pPr>
            <a:r>
              <a:rPr lang="ru-RU" dirty="0"/>
              <a:t>зоб. Теріс кері байланысты басудың болмауына байланысты гипофиз безі Қалқанша безінің ынталандыратын гормонының (Қалқанша безінің ынталандыратын гормоны) жоғарылайды.</a:t>
            </a:r>
          </a:p>
          <a:p>
            <a:pPr marL="114300" indent="0">
              <a:buNone/>
            </a:pPr>
            <a:r>
              <a:rPr lang="ru-RU" dirty="0"/>
              <a:t>Бұл қалқанша безінің гипертрофиясына әкелді.</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5" y="1628801"/>
            <a:ext cx="432048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32079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764705"/>
            <a:ext cx="8520604" cy="504055"/>
          </a:xfrm>
        </p:spPr>
        <p:txBody>
          <a:bodyPr>
            <a:normAutofit fontScale="90000"/>
          </a:bodyPr>
          <a:lstStyle/>
          <a:p>
            <a:r>
              <a:rPr lang="ru-RU" dirty="0"/>
              <a:t>Бүйрек үсті бездерінің аурулары</a:t>
            </a:r>
            <a:endParaRPr lang="en-US" dirty="0"/>
          </a:p>
        </p:txBody>
      </p:sp>
      <p:sp>
        <p:nvSpPr>
          <p:cNvPr id="3" name="Text Placeholder 2"/>
          <p:cNvSpPr>
            <a:spLocks noGrp="1"/>
          </p:cNvSpPr>
          <p:nvPr>
            <p:ph type="body" idx="1"/>
          </p:nvPr>
        </p:nvSpPr>
        <p:spPr>
          <a:xfrm>
            <a:off x="311698" y="1412776"/>
            <a:ext cx="8520604" cy="4392488"/>
          </a:xfrm>
        </p:spPr>
        <p:txBody>
          <a:bodyPr>
            <a:normAutofit fontScale="85000" lnSpcReduction="20000"/>
          </a:bodyPr>
          <a:lstStyle/>
          <a:p>
            <a:pPr marL="114300" indent="0">
              <a:buNone/>
            </a:pPr>
            <a:r>
              <a:rPr lang="ru-RU" b="1" dirty="0"/>
              <a:t>Кушинг синдромы - бұл бірнеше себептердің кез-келгеніне байланысты кортизолдың артық секрециясы: адренокортикотропты гормонның гипофиз, адренокортикотропты гормон бөлетін ісіктер немесе адренокортикотропты гормон адренокортикотропты гормонға тәуелсіз бүйрек үсті безінің кортексі.</a:t>
            </a:r>
          </a:p>
          <a:p>
            <a:pPr marL="114300" indent="0">
              <a:buNone/>
            </a:pPr>
            <a:endParaRPr lang="ru-RU" b="1" dirty="0"/>
          </a:p>
          <a:p>
            <a:pPr marL="114300" indent="0">
              <a:buNone/>
            </a:pPr>
            <a:r>
              <a:rPr lang="ru-RU" b="1" dirty="0"/>
              <a:t>Кушинг синдромы көмірсулар мен ақуыз алмасуын бұзады, нәтижесінде гипергликемия, гипертония, бұлшықет әлсіздігі және ісіну пайда болады. Бұлшықет пен сүйек массасы тез жоғалады, өйткені белок катаболизденеді. Кейбір пациенттерде иық арасында («буйвол өркеші») немесе бет жағында («ай беті») қалыпты емес май тұнбасы бар. Ұзақ мерзімді гидрокортизон терапиясы осындай әсер етуі мүмкін.</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401857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836713"/>
            <a:ext cx="8520604" cy="288031"/>
          </a:xfrm>
        </p:spPr>
        <p:txBody>
          <a:bodyPr>
            <a:normAutofit fontScale="90000"/>
          </a:bodyPr>
          <a:lstStyle/>
          <a:p>
            <a:pPr marL="114300" indent="0"/>
            <a:r>
              <a:rPr lang="ru-RU" dirty="0"/>
              <a:t>Кушинг синдромы</a:t>
            </a:r>
          </a:p>
        </p:txBody>
      </p:sp>
      <p:sp>
        <p:nvSpPr>
          <p:cNvPr id="3" name="Text Placeholder 2"/>
          <p:cNvSpPr>
            <a:spLocks noGrp="1"/>
          </p:cNvSpPr>
          <p:nvPr>
            <p:ph type="body" idx="1"/>
          </p:nvPr>
        </p:nvSpPr>
        <p:spPr>
          <a:xfrm>
            <a:off x="311698" y="2009723"/>
            <a:ext cx="3756246" cy="3416404"/>
          </a:xfrm>
        </p:spPr>
        <p:txBody>
          <a:bodyPr/>
          <a:lstStyle/>
          <a:p>
            <a:pPr marL="114300" indent="0">
              <a:buNone/>
            </a:pPr>
            <a:r>
              <a:rPr lang="ru-RU" dirty="0"/>
              <a:t>Кушинг синдромы</a:t>
            </a:r>
          </a:p>
          <a:p>
            <a:pPr marL="114300" indent="0">
              <a:buNone/>
            </a:pPr>
            <a:r>
              <a:rPr lang="ru-RU" dirty="0"/>
              <a:t>Сәби. «Айдың бетіне» назар аударыңыз. осы синдромға тән.</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700809"/>
            <a:ext cx="4680520"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34944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1026" name="Picture 2" descr="H:\General\SCAN-TRANSFER\Scan for duty doctors to be uploaded to PMO\43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73125"/>
            <a:ext cx="8424936" cy="500414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53904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63"/>
          <p:cNvSpPr txBox="1">
            <a:spLocks noGrp="1"/>
          </p:cNvSpPr>
          <p:nvPr>
            <p:ph type="title"/>
          </p:nvPr>
        </p:nvSpPr>
        <p:spPr>
          <a:xfrm>
            <a:off x="311698" y="273570"/>
            <a:ext cx="8520604" cy="572712"/>
          </a:xfrm>
          <a:prstGeom prst="rect">
            <a:avLst/>
          </a:prstGeom>
          <a:noFill/>
          <a:ln>
            <a:noFill/>
          </a:ln>
        </p:spPr>
        <p:txBody>
          <a:bodyPr spcFirstLastPara="1" wrap="square" lIns="91400" tIns="91400" rIns="91400" bIns="91400" anchor="t" anchorCtr="0">
            <a:normAutofit fontScale="90000"/>
          </a:bodyPr>
          <a:lstStyle/>
          <a:p>
            <a:pPr lvl="0" algn="ctr">
              <a:buSzPts val="2600"/>
            </a:pPr>
            <a:r>
              <a:rPr lang="ru-RU" sz="2600" b="1" dirty="0">
                <a:latin typeface="Georgia"/>
                <a:ea typeface="Georgia"/>
                <a:cs typeface="Georgia"/>
                <a:sym typeface="Georgia"/>
              </a:rPr>
              <a:t>НӘТИЖЕЛЕРДІ ОҚЫТУ</a:t>
            </a:r>
            <a:endParaRPr dirty="0"/>
          </a:p>
        </p:txBody>
      </p:sp>
      <p:sp>
        <p:nvSpPr>
          <p:cNvPr id="782" name="Google Shape;782;p63"/>
          <p:cNvSpPr txBox="1">
            <a:spLocks noGrp="1"/>
          </p:cNvSpPr>
          <p:nvPr>
            <p:ph type="body" idx="1"/>
          </p:nvPr>
        </p:nvSpPr>
        <p:spPr>
          <a:xfrm>
            <a:off x="107504" y="1073096"/>
            <a:ext cx="9036496" cy="4387047"/>
          </a:xfrm>
          <a:prstGeom prst="rect">
            <a:avLst/>
          </a:prstGeom>
          <a:noFill/>
          <a:ln>
            <a:noFill/>
          </a:ln>
        </p:spPr>
        <p:txBody>
          <a:bodyPr spcFirstLastPara="1" wrap="square" lIns="91400" tIns="91400" rIns="91400" bIns="91400" anchor="t" anchorCtr="0">
            <a:noAutofit/>
          </a:bodyPr>
          <a:lstStyle/>
          <a:p>
            <a:pPr marL="0" lvl="0" indent="0">
              <a:lnSpc>
                <a:spcPct val="100000"/>
              </a:lnSpc>
              <a:buClr>
                <a:srgbClr val="000000"/>
              </a:buClr>
              <a:buSzPts val="1679"/>
              <a:buNone/>
            </a:pPr>
            <a:r>
              <a:rPr lang="ru-RU" b="1" dirty="0">
                <a:latin typeface="Georgia" pitchFamily="18" charset="0"/>
                <a:ea typeface="Georgia"/>
                <a:cs typeface="Georgia"/>
                <a:sym typeface="Georgia"/>
              </a:rPr>
              <a:t>Сабақ нәтижесінде сіз мыналарды білесіз:</a:t>
            </a:r>
          </a:p>
          <a:p>
            <a:pPr marL="0" lvl="0" indent="0">
              <a:lnSpc>
                <a:spcPct val="100000"/>
              </a:lnSpc>
              <a:buClr>
                <a:srgbClr val="000000"/>
              </a:buClr>
              <a:buSzPts val="1679"/>
              <a:buNone/>
            </a:pPr>
            <a:endParaRPr lang="ru-RU" b="1" dirty="0" smtClean="0">
              <a:latin typeface="Georgia" pitchFamily="18" charset="0"/>
              <a:ea typeface="Georgia"/>
              <a:cs typeface="Georgia"/>
              <a:sym typeface="Georgia"/>
            </a:endParaRPr>
          </a:p>
          <a:p>
            <a:pPr marL="0" lvl="0" indent="0">
              <a:lnSpc>
                <a:spcPct val="100000"/>
              </a:lnSpc>
              <a:buClr>
                <a:srgbClr val="000000"/>
              </a:buClr>
              <a:buSzPts val="1679"/>
              <a:buNone/>
            </a:pPr>
            <a:r>
              <a:rPr lang="ru-RU" b="1" dirty="0" smtClean="0">
                <a:latin typeface="Georgia" pitchFamily="18" charset="0"/>
                <a:ea typeface="Georgia"/>
                <a:cs typeface="Georgia"/>
                <a:sym typeface="Georgia"/>
              </a:rPr>
              <a:t>а. Гормон </a:t>
            </a:r>
            <a:r>
              <a:rPr lang="ru-RU" b="1" dirty="0">
                <a:latin typeface="Georgia" pitchFamily="18" charset="0"/>
                <a:ea typeface="Georgia"/>
                <a:cs typeface="Georgia"/>
                <a:sym typeface="Georgia"/>
              </a:rPr>
              <a:t>рецепторлары мен терапиясын түсіндіріңіз</a:t>
            </a:r>
          </a:p>
          <a:p>
            <a:pPr marL="0" lvl="0" indent="0">
              <a:lnSpc>
                <a:spcPct val="100000"/>
              </a:lnSpc>
              <a:buClr>
                <a:srgbClr val="000000"/>
              </a:buClr>
              <a:buSzPts val="1679"/>
              <a:buNone/>
            </a:pPr>
            <a:r>
              <a:rPr lang="ru-RU" b="1" dirty="0">
                <a:latin typeface="Georgia" pitchFamily="18" charset="0"/>
                <a:ea typeface="Georgia"/>
                <a:cs typeface="Georgia"/>
                <a:sym typeface="Georgia"/>
              </a:rPr>
              <a:t>б. Стероидтар мен қалқанша безінің гормондарын сипаттаңыз;</a:t>
            </a:r>
          </a:p>
          <a:p>
            <a:pPr marL="0" lvl="0" indent="0">
              <a:lnSpc>
                <a:spcPct val="100000"/>
              </a:lnSpc>
              <a:buClr>
                <a:srgbClr val="000000"/>
              </a:buClr>
              <a:buSzPts val="1679"/>
              <a:buNone/>
            </a:pPr>
            <a:r>
              <a:rPr lang="ru-RU" b="1" dirty="0">
                <a:latin typeface="Georgia" pitchFamily="18" charset="0"/>
                <a:ea typeface="Georgia"/>
                <a:cs typeface="Georgia"/>
                <a:sym typeface="Georgia"/>
              </a:rPr>
              <a:t>в. Стероидтар мен қалқанша безінің гормондарын түсіндіріңіз;</a:t>
            </a:r>
          </a:p>
          <a:p>
            <a:pPr marL="0" lvl="0" indent="0">
              <a:lnSpc>
                <a:spcPct val="100000"/>
              </a:lnSpc>
              <a:buClr>
                <a:srgbClr val="000000"/>
              </a:buClr>
              <a:buSzPts val="1679"/>
              <a:buNone/>
            </a:pPr>
            <a:r>
              <a:rPr lang="ru-RU" b="1" dirty="0">
                <a:latin typeface="Georgia" pitchFamily="18" charset="0"/>
                <a:ea typeface="Georgia"/>
                <a:cs typeface="Georgia"/>
                <a:sym typeface="Georgia"/>
              </a:rPr>
              <a:t>д) пептидтер мен катехоламиндерге сипаттама беріңіз;</a:t>
            </a:r>
          </a:p>
          <a:p>
            <a:pPr marL="0" lvl="0" indent="0">
              <a:lnSpc>
                <a:spcPct val="100000"/>
              </a:lnSpc>
              <a:buClr>
                <a:srgbClr val="000000"/>
              </a:buClr>
              <a:buSzPts val="1679"/>
              <a:buNone/>
            </a:pPr>
            <a:r>
              <a:rPr lang="ru-RU" b="1" dirty="0">
                <a:latin typeface="Georgia" pitchFamily="18" charset="0"/>
                <a:ea typeface="Georgia"/>
                <a:cs typeface="Georgia"/>
                <a:sym typeface="Georgia"/>
              </a:rPr>
              <a:t>д. Сигналды күшейту</a:t>
            </a:r>
          </a:p>
          <a:p>
            <a:pPr marL="0" lvl="0" indent="0">
              <a:lnSpc>
                <a:spcPct val="100000"/>
              </a:lnSpc>
              <a:buClr>
                <a:srgbClr val="000000"/>
              </a:buClr>
              <a:buSzPts val="1679"/>
              <a:buNone/>
            </a:pPr>
            <a:r>
              <a:rPr lang="en-US" b="1" dirty="0">
                <a:latin typeface="Georgia" pitchFamily="18" charset="0"/>
                <a:ea typeface="Georgia"/>
                <a:cs typeface="Georgia"/>
                <a:sym typeface="Georgia"/>
              </a:rPr>
              <a:t>f. </a:t>
            </a:r>
            <a:r>
              <a:rPr lang="ru-RU" b="1" dirty="0">
                <a:latin typeface="Georgia" pitchFamily="18" charset="0"/>
                <a:ea typeface="Georgia"/>
                <a:cs typeface="Georgia"/>
                <a:sym typeface="Georgia"/>
              </a:rPr>
              <a:t>Мақсатты жасушалардың сезімталдығын модуляциялау..</a:t>
            </a:r>
            <a:endParaRPr b="1" i="1" dirty="0">
              <a:solidFill>
                <a:schemeClr val="tx1"/>
              </a:solidFill>
              <a:latin typeface="Georgia" pitchFamily="18" charset="0"/>
              <a:ea typeface="Georgia"/>
              <a:cs typeface="Georgia"/>
              <a:sym typeface="Georgia"/>
            </a:endParaRPr>
          </a:p>
        </p:txBody>
      </p:sp>
      <p:sp>
        <p:nvSpPr>
          <p:cNvPr id="783" name="Google Shape;783;p63"/>
          <p:cNvSpPr/>
          <p:nvPr/>
        </p:nvSpPr>
        <p:spPr>
          <a:xfrm>
            <a:off x="386396" y="874668"/>
            <a:ext cx="6443282" cy="57053"/>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4F4F4"/>
              </a:buClr>
              <a:buSzPts val="1800"/>
              <a:buFont typeface="Trebuchet MS"/>
              <a:buNone/>
            </a:pPr>
            <a:endParaRPr sz="1800" b="0" i="0" u="none" strike="noStrike" cap="none">
              <a:solidFill>
                <a:srgbClr val="F4F4F4"/>
              </a:solidFill>
              <a:latin typeface="Trebuchet MS"/>
              <a:ea typeface="Trebuchet MS"/>
              <a:cs typeface="Trebuchet MS"/>
              <a:sym typeface="Trebuchet MS"/>
            </a:endParaRPr>
          </a:p>
        </p:txBody>
      </p:sp>
      <p:grpSp>
        <p:nvGrpSpPr>
          <p:cNvPr id="785" name="Google Shape;785;p63"/>
          <p:cNvGrpSpPr/>
          <p:nvPr/>
        </p:nvGrpSpPr>
        <p:grpSpPr>
          <a:xfrm>
            <a:off x="-74260" y="6021288"/>
            <a:ext cx="9218260" cy="936103"/>
            <a:chOff x="-1" y="-2"/>
            <a:chExt cx="12248970" cy="755701"/>
          </a:xfrm>
        </p:grpSpPr>
        <p:sp>
          <p:nvSpPr>
            <p:cNvPr id="78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8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88" name="Google Shape;788;p63" descr="image1.png"/>
            <p:cNvPicPr preferRelativeResize="0"/>
            <p:nvPr/>
          </p:nvPicPr>
          <p:blipFill rotWithShape="1">
            <a:blip r:embed="rId4">
              <a:alphaModFix/>
            </a:blip>
            <a:srcRect/>
            <a:stretch/>
          </p:blipFill>
          <p:spPr>
            <a:xfrm>
              <a:off x="-1" y="-2"/>
              <a:ext cx="704327" cy="613871"/>
            </a:xfrm>
            <a:prstGeom prst="rect">
              <a:avLst/>
            </a:prstGeom>
            <a:noFill/>
            <a:ln>
              <a:noFill/>
            </a:ln>
          </p:spPr>
        </p:pic>
        <p:sp>
          <p:nvSpPr>
            <p:cNvPr id="78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fade">
                                      <p:cBhvr>
                                        <p:cTn id="7" dur="500"/>
                                        <p:tgtEl>
                                          <p:spTgt spid="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descr="H:\General\SCAN-TRANSFER\Scan for duty doctors to be uploaded to PMO\433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61989"/>
            <a:ext cx="8856984" cy="52152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37040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Адреногенитальды </a:t>
            </a:r>
            <a:r>
              <a:rPr lang="ru-RU" b="1" dirty="0" smtClean="0"/>
              <a:t>синдром</a:t>
            </a:r>
            <a:endParaRPr lang="en-US" dirty="0"/>
          </a:p>
        </p:txBody>
      </p:sp>
      <p:sp>
        <p:nvSpPr>
          <p:cNvPr id="3" name="Text Placeholder 2"/>
          <p:cNvSpPr>
            <a:spLocks noGrp="1"/>
          </p:cNvSpPr>
          <p:nvPr>
            <p:ph type="body" idx="1"/>
          </p:nvPr>
        </p:nvSpPr>
        <p:spPr/>
        <p:txBody>
          <a:bodyPr>
            <a:normAutofit fontScale="77500" lnSpcReduction="20000"/>
          </a:bodyPr>
          <a:lstStyle/>
          <a:p>
            <a:pPr marL="114300" indent="0">
              <a:buNone/>
            </a:pPr>
            <a:r>
              <a:rPr lang="ru-RU" b="1" dirty="0"/>
              <a:t>Адреногенитальды синдром, бүйрек үсті безінің жоғары </a:t>
            </a:r>
            <a:r>
              <a:rPr lang="ru-RU" b="1" dirty="0" smtClean="0"/>
              <a:t>секрециясы</a:t>
            </a:r>
            <a:r>
              <a:rPr lang="en-US" b="1" dirty="0" smtClean="0"/>
              <a:t> </a:t>
            </a:r>
            <a:r>
              <a:rPr lang="ru-RU" b="1" dirty="0" smtClean="0"/>
              <a:t>әдетте </a:t>
            </a:r>
            <a:r>
              <a:rPr lang="ru-RU" b="1" dirty="0"/>
              <a:t>Кушинг синдромымен байланысты андрогендер.</a:t>
            </a:r>
          </a:p>
          <a:p>
            <a:pPr marL="114300" indent="0">
              <a:buNone/>
            </a:pPr>
            <a:r>
              <a:rPr lang="ru-RU" b="1" dirty="0"/>
              <a:t>Балаларда адреногенитальды синдром көбінесе жыныс мүшесінің немесе клитордың ұлғаюын және жыныстық жетілудің ерте басталуын тудырады.</a:t>
            </a:r>
          </a:p>
          <a:p>
            <a:pPr marL="114300" indent="0">
              <a:buNone/>
            </a:pPr>
            <a:r>
              <a:rPr lang="ru-RU" b="1" dirty="0"/>
              <a:t>Пренатальды адреногенитальды синдром жаңа туылған қыздарда еркек жыныс мүшелерінің пайда болуына әкелуі мүмкін және оларды ер балалармен қателеседі. Әйелдерде адреногенитальды синдром еркектік әсерлерді тудырады, мысалы, шаштың өсуі, дауыстың қоюлануы және сақалдың өсуі.</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39302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Қант диабеті</a:t>
            </a:r>
            <a:endParaRPr lang="en-US" dirty="0"/>
          </a:p>
        </p:txBody>
      </p:sp>
      <p:sp>
        <p:nvSpPr>
          <p:cNvPr id="3" name="Text Placeholder 2"/>
          <p:cNvSpPr>
            <a:spLocks noGrp="1"/>
          </p:cNvSpPr>
          <p:nvPr>
            <p:ph type="body" idx="1"/>
          </p:nvPr>
        </p:nvSpPr>
        <p:spPr/>
        <p:txBody>
          <a:bodyPr>
            <a:normAutofit lnSpcReduction="10000"/>
          </a:bodyPr>
          <a:lstStyle/>
          <a:p>
            <a:pPr marL="114300" indent="0">
              <a:buNone/>
            </a:pPr>
            <a:r>
              <a:rPr lang="ru-RU" b="1" dirty="0"/>
              <a:t>Қант диабетін бұзылу ретінде анықтауға болады</a:t>
            </a:r>
          </a:p>
          <a:p>
            <a:pPr marL="114300" indent="0">
              <a:buNone/>
            </a:pPr>
            <a:r>
              <a:rPr lang="ru-RU" b="1" dirty="0"/>
              <a:t>инсулиннің гипосекрециясы немесе әрекетсіздігі нәтижесінде көмірсулардың, майлардың және белоктардың метаболизмі. Пациенттер дәрігерге бірінші рет жиі баратын классикалық белгілер мен белгілер «үш полиурия» болып табылады: полиурия (шамадан тыс зәр шығару), полидипсия (қатты шөлдеу) және полифагия (қатты аштық).</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4915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Қант диабеті</a:t>
            </a:r>
            <a:endParaRPr lang="en-US" dirty="0"/>
          </a:p>
        </p:txBody>
      </p:sp>
      <p:sp>
        <p:nvSpPr>
          <p:cNvPr id="3" name="Text Placeholder 2"/>
          <p:cNvSpPr>
            <a:spLocks noGrp="1"/>
          </p:cNvSpPr>
          <p:nvPr>
            <p:ph type="body" idx="1"/>
          </p:nvPr>
        </p:nvSpPr>
        <p:spPr/>
        <p:txBody>
          <a:bodyPr>
            <a:normAutofit fontScale="85000" lnSpcReduction="10000"/>
          </a:bodyPr>
          <a:lstStyle/>
          <a:p>
            <a:pPr marL="114300" indent="0">
              <a:buNone/>
            </a:pPr>
            <a:r>
              <a:rPr lang="ru-RU" dirty="0"/>
              <a:t>Қан және зәр анализі қант диабетінің диагнозын анықтай алады:</a:t>
            </a:r>
          </a:p>
          <a:p>
            <a:pPr marL="114300" indent="0">
              <a:buNone/>
            </a:pPr>
            <a:r>
              <a:rPr lang="ru-RU" dirty="0"/>
              <a:t>тағы үш белгі: гипергликемия (қандағы глюкозаның жоғарылауы), глюкозурия (зәрдегі глюкоза) және кетонурия (зәрдегі кетондар).</a:t>
            </a:r>
          </a:p>
          <a:p>
            <a:pPr marL="114300" indent="0">
              <a:buNone/>
            </a:pPr>
            <a:r>
              <a:rPr lang="ru-RU" dirty="0"/>
              <a:t>Қант диабеті бастапқыда зәрдің тәттілігімен аталған. глюкозурияға байланысты пайда болады. Глюкозаға химиялық сынақтар болғанға дейін дәрігерлер диагностикалық процестің бір бөлігі ретінде науқастардың зәрінен сынама алды.</a:t>
            </a:r>
          </a:p>
          <a:p>
            <a:pPr marL="114300" indent="0">
              <a:buNone/>
            </a:pPr>
            <a:endParaRPr lang="ru-RU" dirty="0"/>
          </a:p>
          <a:p>
            <a:pPr marL="114300" indent="0">
              <a:buNone/>
            </a:pPr>
            <a:r>
              <a:rPr lang="ru-RU" dirty="0"/>
              <a:t>Неліктен глюкозурия мен полиурия пайда болады? Жауап </a:t>
            </a:r>
            <a:r>
              <a:rPr lang="ru-RU" dirty="0" smtClean="0"/>
              <a:t>беріңіз</a:t>
            </a:r>
            <a:r>
              <a:rPr lang="en-US" dirty="0" smtClean="0"/>
              <a:t>?</a:t>
            </a:r>
            <a:endParaRPr lang="en-US" b="1"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39042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764705"/>
            <a:ext cx="8520604" cy="576063"/>
          </a:xfrm>
        </p:spPr>
        <p:txBody>
          <a:bodyPr>
            <a:noAutofit/>
          </a:bodyPr>
          <a:lstStyle/>
          <a:p>
            <a:r>
              <a:rPr lang="ru-RU" sz="2800" b="1" dirty="0"/>
              <a:t>Неліктен глюкозурия мен полиурия пайда болады?</a:t>
            </a:r>
            <a:endParaRPr lang="en-US" sz="2800" dirty="0"/>
          </a:p>
        </p:txBody>
      </p:sp>
      <p:sp>
        <p:nvSpPr>
          <p:cNvPr id="3" name="Text Placeholder 2"/>
          <p:cNvSpPr>
            <a:spLocks noGrp="1"/>
          </p:cNvSpPr>
          <p:nvPr>
            <p:ph type="body" idx="1"/>
          </p:nvPr>
        </p:nvSpPr>
        <p:spPr>
          <a:xfrm>
            <a:off x="311698" y="2009722"/>
            <a:ext cx="8520604" cy="4011565"/>
          </a:xfrm>
        </p:spPr>
        <p:txBody>
          <a:bodyPr>
            <a:normAutofit fontScale="85000" lnSpcReduction="20000"/>
          </a:bodyPr>
          <a:lstStyle/>
          <a:p>
            <a:pPr marL="114300" indent="0">
              <a:buNone/>
            </a:pPr>
            <a:r>
              <a:rPr lang="ru-RU" dirty="0"/>
              <a:t>Бүйрек қан плазмасын сүзіп, фильтратты несепке айналдырады. Дені сау адамда бүйрек өзекшелері фильтраттан барлық глюкозаны алып тастап, қанға қайтарады, сондықтан зәрде глюкоза аз немесе мүлдем болмайды. Су глюкозаны және басқа еріген заттарды осмостың көмегімен жүреді, сондықтан түтікшелер де фильтраттағы судың көп бөлігін жинайды.</a:t>
            </a:r>
          </a:p>
          <a:p>
            <a:pPr marL="114300" indent="0">
              <a:buNone/>
            </a:pPr>
            <a:endParaRPr lang="ru-RU" dirty="0"/>
          </a:p>
          <a:p>
            <a:pPr marL="114300" indent="0">
              <a:buNone/>
            </a:pPr>
            <a:r>
              <a:rPr lang="ru-RU" dirty="0"/>
              <a:t>Артық мөлшері несепке өтеді. Глюкоза мен кетондар</a:t>
            </a:r>
          </a:p>
          <a:p>
            <a:pPr marL="114300" indent="0">
              <a:buNone/>
            </a:pPr>
            <a:r>
              <a:rPr lang="ru-RU" dirty="0"/>
              <a:t>түтікшелер сонымен қатар құбырлы сұйықтықтың осмолярлығын арттырады және </a:t>
            </a:r>
            <a:r>
              <a:rPr lang="ru-RU" dirty="0" smtClean="0"/>
              <a:t>тудырады</a:t>
            </a:r>
            <a:r>
              <a:rPr lang="en-US" dirty="0" smtClean="0"/>
              <a:t> </a:t>
            </a:r>
            <a:r>
              <a:rPr lang="ru-RU" dirty="0" smtClean="0"/>
              <a:t>осмостық </a:t>
            </a:r>
            <a:r>
              <a:rPr lang="ru-RU" dirty="0"/>
              <a:t>диурез - бұл еріген заттармен бірге түтікшелерде су қалады, сондықтан несеппен судың көп мөлшері шығарылады. Бұл заң жобалары</a:t>
            </a:r>
          </a:p>
          <a:p>
            <a:pPr marL="114300" indent="0">
              <a:buNone/>
            </a:pPr>
            <a:r>
              <a:rPr lang="ru-RU" dirty="0"/>
              <a:t>полиуриямен, дегидратациямен және қант диабетімен шөлдеуімен.</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36597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Түрлері және емі</a:t>
            </a:r>
            <a:endParaRPr lang="en-US" dirty="0"/>
          </a:p>
        </p:txBody>
      </p:sp>
      <p:sp>
        <p:nvSpPr>
          <p:cNvPr id="3" name="Text Placeholder 2"/>
          <p:cNvSpPr>
            <a:spLocks noGrp="1"/>
          </p:cNvSpPr>
          <p:nvPr>
            <p:ph type="body" idx="1"/>
          </p:nvPr>
        </p:nvSpPr>
        <p:spPr/>
        <p:txBody>
          <a:bodyPr>
            <a:normAutofit fontScale="92500" lnSpcReduction="10000"/>
          </a:bodyPr>
          <a:lstStyle/>
          <a:p>
            <a:pPr marL="114300" indent="0">
              <a:buNone/>
            </a:pPr>
            <a:r>
              <a:rPr lang="ru-RU" dirty="0"/>
              <a:t>Қант диабетінің екі түрі бар: 1 тип және 2 тип. Олар бұрын ювенильді немесе инсулинге тәуелді қант диабеті, ересек қант диабеті немесе инсулинге тәуелді емес қант диабеті деп аталған.</a:t>
            </a:r>
          </a:p>
          <a:p>
            <a:pPr marL="114300" indent="0">
              <a:buNone/>
            </a:pPr>
            <a:endParaRPr lang="ru-RU" dirty="0"/>
          </a:p>
          <a:p>
            <a:pPr marL="114300" indent="0">
              <a:buNone/>
            </a:pPr>
            <a:r>
              <a:rPr lang="ru-RU" dirty="0"/>
              <a:t>1 типті қант диабеті жағдайлардың 5% -дан 10% -на дейін </a:t>
            </a:r>
            <a:r>
              <a:rPr lang="ru-RU" dirty="0" smtClean="0"/>
              <a:t>құрайды</a:t>
            </a:r>
            <a:r>
              <a:rPr lang="en-US" dirty="0" smtClean="0"/>
              <a:t> </a:t>
            </a:r>
            <a:r>
              <a:rPr lang="ru-RU" dirty="0" smtClean="0"/>
              <a:t>АҚШта. </a:t>
            </a:r>
            <a:r>
              <a:rPr lang="ru-RU" dirty="0"/>
              <a:t>Бұған не себеп? Барлығы тұқым қуалаушылықтан басталады. Адамды 1 типті қант диабетіне бейім ететін бірнеше гендер анықталды.</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92557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Қант диабеті</a:t>
            </a:r>
            <a:endParaRPr lang="en-US" dirty="0"/>
          </a:p>
        </p:txBody>
      </p:sp>
      <p:sp>
        <p:nvSpPr>
          <p:cNvPr id="3" name="Text Placeholder 2"/>
          <p:cNvSpPr>
            <a:spLocks noGrp="1"/>
          </p:cNvSpPr>
          <p:nvPr>
            <p:ph type="body" idx="1"/>
          </p:nvPr>
        </p:nvSpPr>
        <p:spPr/>
        <p:txBody>
          <a:bodyPr/>
          <a:lstStyle/>
          <a:p>
            <a:endParaRPr lang="en-US" dirty="0"/>
          </a:p>
        </p:txBody>
      </p:sp>
      <p:pic>
        <p:nvPicPr>
          <p:cNvPr id="2050" name="Picture 2" descr="H:\General\SCAN-TRANSFER\Scan for duty doctors to be uploaded to PMO\pancreas-diabetes-mellitu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8136904" cy="388843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40400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Қант </a:t>
            </a:r>
            <a:r>
              <a:rPr lang="ru-RU" b="1" dirty="0" smtClean="0"/>
              <a:t>диабеті 1 тип</a:t>
            </a:r>
            <a:endParaRPr lang="en-US" dirty="0"/>
          </a:p>
        </p:txBody>
      </p:sp>
      <p:sp>
        <p:nvSpPr>
          <p:cNvPr id="3" name="Text Placeholder 2"/>
          <p:cNvSpPr>
            <a:spLocks noGrp="1"/>
          </p:cNvSpPr>
          <p:nvPr>
            <p:ph type="body" idx="1"/>
          </p:nvPr>
        </p:nvSpPr>
        <p:spPr>
          <a:xfrm>
            <a:off x="311698" y="2009722"/>
            <a:ext cx="8520604" cy="4083573"/>
          </a:xfrm>
        </p:spPr>
        <p:txBody>
          <a:bodyPr>
            <a:normAutofit fontScale="92500"/>
          </a:bodyPr>
          <a:lstStyle/>
          <a:p>
            <a:pPr marL="114300" indent="0">
              <a:buNone/>
            </a:pPr>
            <a:r>
              <a:rPr lang="ru-RU" dirty="0"/>
              <a:t>Содан кейін, генетикалық бейімділікке ие адам белгілі бір вирусты жұқтырған кезде (қызамық, цитомегаловирус немесе басқалары), денеде ұйқы безінің бета-жасушаларын бұзатын аутоантиденелер пайда болады. Бұл деструкция көп жағдайда төзімді және ауруды туғызбайды, бірақ бета-жасушалардың 80% -дан 90% -ға дейін жойылған кезде инсулин соншалықты төмен деңгейге түседі, ол гликемияны, қандағы глюкозаның деңгейін реттей алмайды.</a:t>
            </a:r>
          </a:p>
          <a:p>
            <a:pPr marL="114300" indent="0">
              <a:buNone/>
            </a:pPr>
            <a:r>
              <a:rPr lang="ru-RU" dirty="0"/>
              <a:t>Енді проблемалы гипергликемия пайда болады</a:t>
            </a:r>
          </a:p>
          <a:p>
            <a:pPr marL="114300" indent="0">
              <a:buNone/>
            </a:pPr>
            <a:r>
              <a:rPr lang="ru-RU" dirty="0"/>
              <a:t>және оның барлық асқынулары.</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62697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3074" name="Picture 2" descr="H:\General\SCAN-TRANSFER\Scan for duty doctors to be uploaded to PMO\b5fc168855385c7724b67f9269c838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47" y="1268760"/>
            <a:ext cx="8621025" cy="42989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51240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8520604" cy="572711"/>
          </a:xfrm>
        </p:spPr>
        <p:txBody>
          <a:bodyPr>
            <a:normAutofit fontScale="90000"/>
          </a:bodyPr>
          <a:lstStyle/>
          <a:p>
            <a:r>
              <a:rPr lang="ru-RU" b="1" dirty="0"/>
              <a:t>2 типті қант диабеті</a:t>
            </a:r>
            <a:endParaRPr lang="en-US" dirty="0"/>
          </a:p>
        </p:txBody>
      </p:sp>
      <p:sp>
        <p:nvSpPr>
          <p:cNvPr id="3" name="Text Placeholder 2"/>
          <p:cNvSpPr>
            <a:spLocks noGrp="1"/>
          </p:cNvSpPr>
          <p:nvPr>
            <p:ph type="body" idx="1"/>
          </p:nvPr>
        </p:nvSpPr>
        <p:spPr>
          <a:xfrm>
            <a:off x="311698" y="2009722"/>
            <a:ext cx="8520604" cy="3939557"/>
          </a:xfrm>
        </p:spPr>
        <p:txBody>
          <a:bodyPr>
            <a:normAutofit fontScale="92500" lnSpcReduction="20000"/>
          </a:bodyPr>
          <a:lstStyle/>
          <a:p>
            <a:pPr marL="114300" indent="0">
              <a:buNone/>
            </a:pPr>
            <a:r>
              <a:rPr lang="ru-RU" dirty="0"/>
              <a:t>Алайда диабетиктердің 90% -дан 95% -ына дейін 2 типті қант диабеті бар. Мұнда басты мәселе инсулиннің жетіспеуі емес, инсулинге төзімділік - гормонға мақсатты жасушалардың иммунитеті.</a:t>
            </a:r>
          </a:p>
          <a:p>
            <a:pPr marL="114300" indent="0">
              <a:buNone/>
            </a:pPr>
            <a:r>
              <a:rPr lang="ru-RU" dirty="0"/>
              <a:t>Аурудың бастапқы кезеңінде инсулин деңгейі өте жоғары болуы мүмкін, бірақ кейінірек ол қалыпты немесе субнормальды деңгейге дейін төмендейді.</a:t>
            </a:r>
          </a:p>
          <a:p>
            <a:pPr marL="114300" indent="0">
              <a:buNone/>
            </a:pPr>
            <a:r>
              <a:rPr lang="ru-RU" dirty="0"/>
              <a:t>Тағы да, тұқым қуалаушылық себептердің бірі болып табылады, дегенмен бұл ауруға бір генді, тіпті бірнеше адамды кінәлауға болмайды; 36-дан астам ген қазіргі уақытта 2 типті қант диабетіне қауіп төндіретіні белгілі.</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59292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620689"/>
            <a:ext cx="8520604" cy="576063"/>
          </a:xfrm>
        </p:spPr>
        <p:txBody>
          <a:bodyPr>
            <a:normAutofit fontScale="90000"/>
          </a:bodyPr>
          <a:lstStyle/>
          <a:p>
            <a:r>
              <a:rPr lang="ru-RU" b="1" dirty="0"/>
              <a:t>Гормонды рецепторлар және терапия</a:t>
            </a:r>
            <a:endParaRPr lang="en-US" dirty="0"/>
          </a:p>
        </p:txBody>
      </p:sp>
      <p:sp>
        <p:nvSpPr>
          <p:cNvPr id="3" name="Text Placeholder 2"/>
          <p:cNvSpPr>
            <a:spLocks noGrp="1"/>
          </p:cNvSpPr>
          <p:nvPr>
            <p:ph type="body" idx="1"/>
          </p:nvPr>
        </p:nvSpPr>
        <p:spPr>
          <a:xfrm>
            <a:off x="323528" y="1628800"/>
            <a:ext cx="8520604" cy="4301383"/>
          </a:xfrm>
        </p:spPr>
        <p:txBody>
          <a:bodyPr>
            <a:normAutofit fontScale="85000" lnSpcReduction="10000"/>
          </a:bodyPr>
          <a:lstStyle/>
          <a:p>
            <a:pPr marL="114300" indent="0">
              <a:buNone/>
            </a:pPr>
            <a:r>
              <a:rPr lang="ru-RU" dirty="0"/>
              <a:t>Эндокриндік бұзылуларды емдеу кезінде гормонды рецепторлардың рөлін түсіну керек. Мысалы, инсулин рецепторларының ақаулығы немесе жетіспеушілігі 2 типті қант диабетін тудырады.</a:t>
            </a:r>
          </a:p>
          <a:p>
            <a:pPr marL="114300" indent="0">
              <a:buNone/>
            </a:pPr>
            <a:endParaRPr lang="ru-RU" dirty="0"/>
          </a:p>
          <a:p>
            <a:pPr marL="114300" indent="0">
              <a:buNone/>
            </a:pPr>
            <a:r>
              <a:rPr lang="ru-RU" dirty="0"/>
              <a:t>Андрогендік сезімталдық синдромы андроген рецепторларының ақаулығы немесе жетіспеушілігінен пайда болады; бұл генетикалық еркектердің әйел жыныс мүшелерін және басқа сипаттамаларын дамытады.</a:t>
            </a:r>
          </a:p>
          <a:p>
            <a:pPr marL="114300" indent="0">
              <a:buNone/>
            </a:pPr>
            <a:r>
              <a:rPr lang="ru-RU" dirty="0"/>
              <a:t>Эстроген кейбір қатерлі ісіктердің өсуін эстроген рецепторларымен ынталандырады. Осы себепті эстрогенді ауыстыру</a:t>
            </a:r>
          </a:p>
          <a:p>
            <a:pPr marL="114300" indent="0">
              <a:buNone/>
            </a:pPr>
            <a:r>
              <a:rPr lang="ru-RU" dirty="0"/>
              <a:t>терапияны эстрогенге тәуелді қатерлі ісігі бар әйелдерде қолдануға болмайды.</a:t>
            </a:r>
            <a:endParaRPr lang="en-US" dirty="0"/>
          </a:p>
        </p:txBody>
      </p:sp>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683504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4098" name="Picture 2" descr="H:\General\SCAN-TRANSFER\Scan for duty doctors to be uploaded to PMO\type-diabetes-medical-illustration-english-description-type-diabetes-medical-illustration-english-description-eps-142343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12" y="502225"/>
            <a:ext cx="8640960" cy="537504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oogle Shape;785;p63"/>
          <p:cNvGrpSpPr/>
          <p:nvPr/>
        </p:nvGrpSpPr>
        <p:grpSpPr>
          <a:xfrm>
            <a:off x="-30224" y="6021288"/>
            <a:ext cx="9174223" cy="763481"/>
            <a:chOff x="-1" y="-2"/>
            <a:chExt cx="12248970" cy="755701"/>
          </a:xfrm>
        </p:grpSpPr>
        <p:sp>
          <p:nvSpPr>
            <p:cNvPr id="11"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12"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13"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14"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57744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2 типті қант диабеті</a:t>
            </a:r>
            <a:endParaRPr lang="en-US" dirty="0"/>
          </a:p>
        </p:txBody>
      </p:sp>
      <p:sp>
        <p:nvSpPr>
          <p:cNvPr id="3" name="Text Placeholder 2"/>
          <p:cNvSpPr>
            <a:spLocks noGrp="1"/>
          </p:cNvSpPr>
          <p:nvPr>
            <p:ph type="body" idx="1"/>
          </p:nvPr>
        </p:nvSpPr>
        <p:spPr/>
        <p:txBody>
          <a:bodyPr>
            <a:normAutofit fontScale="85000" lnSpcReduction="10000"/>
          </a:bodyPr>
          <a:lstStyle/>
          <a:p>
            <a:pPr marL="114300" indent="0">
              <a:buNone/>
            </a:pPr>
            <a:r>
              <a:rPr lang="ru-RU" dirty="0"/>
              <a:t>Басқа маңызды қауіп факторлары - жас, семіздік және отырықшы өмір салты. Мұның бәрі бұлшықет тінін біртіндеп маймен алмастырумен қатар жүреді.</a:t>
            </a:r>
          </a:p>
          <a:p>
            <a:pPr marL="114300" indent="0">
              <a:buNone/>
            </a:pPr>
            <a:r>
              <a:rPr lang="ru-RU" dirty="0"/>
              <a:t>Бұлшықет қан глюкозасын сіңіруде және гликемияны буферлеуде өте маңызды рөл атқарады, сондықтан бұлшықет массасы төмендеген сайын адам гликемияны реттей алмай қалады.</a:t>
            </a:r>
          </a:p>
          <a:p>
            <a:pPr marL="114300" indent="0">
              <a:buNone/>
            </a:pPr>
            <a:endParaRPr lang="ru-RU" dirty="0"/>
          </a:p>
          <a:p>
            <a:pPr marL="114300" indent="0">
              <a:buNone/>
            </a:pPr>
            <a:r>
              <a:rPr lang="ru-RU" dirty="0"/>
              <a:t>2 типті қант диабеті баяу дамиды және әдетте диагноз қойылады</a:t>
            </a:r>
          </a:p>
          <a:p>
            <a:pPr marL="114300" indent="0">
              <a:buNone/>
            </a:pPr>
            <a:r>
              <a:rPr lang="ru-RU" dirty="0"/>
              <a:t>40 жаста, бірақ бұл ерте семіздікке байланысты жастар арасында жиі кездеседі.</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67153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5122" name="Picture 2" descr="H:\General\SCAN-TRANSFER\Scan for duty doctors to be uploaded to PMO\922985-Figure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352927" cy="47525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35647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114300" indent="0"/>
            <a:r>
              <a:rPr lang="ru-RU" dirty="0"/>
              <a:t>Патогенезі</a:t>
            </a:r>
          </a:p>
        </p:txBody>
      </p:sp>
      <p:sp>
        <p:nvSpPr>
          <p:cNvPr id="3" name="Текст 2"/>
          <p:cNvSpPr>
            <a:spLocks noGrp="1"/>
          </p:cNvSpPr>
          <p:nvPr>
            <p:ph type="body" idx="1"/>
          </p:nvPr>
        </p:nvSpPr>
        <p:spPr/>
        <p:txBody>
          <a:bodyPr>
            <a:normAutofit/>
          </a:bodyPr>
          <a:lstStyle/>
          <a:p>
            <a:pPr marL="114300" indent="0">
              <a:buNone/>
            </a:pPr>
            <a:r>
              <a:rPr lang="ru-RU" dirty="0" smtClean="0"/>
              <a:t>Жасушалар </a:t>
            </a:r>
            <a:r>
              <a:rPr lang="ru-RU" dirty="0"/>
              <a:t>глюкозаны сіңіре алмаған кезде, олар энергиясын басқа жерден алуы керек; олар май мен ақуызды метаболиздейді.</a:t>
            </a:r>
          </a:p>
          <a:p>
            <a:pPr marL="114300" indent="0">
              <a:buNone/>
            </a:pPr>
            <a:r>
              <a:rPr lang="ru-RU" dirty="0"/>
              <a:t>Уақыт өте келе, бұл бұлшықеттердің жоғалуына, босаңсуына және әлсіздікке әкеледі. 1922 жылы инсулин терапиясы енгізілмес бұрын, 1 типті қант диабетінің құрбандары керемет таусылды.</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88041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Қант диабетінің патогенезі</a:t>
            </a:r>
            <a:endParaRPr lang="en-US" dirty="0"/>
          </a:p>
        </p:txBody>
      </p:sp>
      <p:sp>
        <p:nvSpPr>
          <p:cNvPr id="3" name="Text Placeholder 2"/>
          <p:cNvSpPr>
            <a:spLocks noGrp="1"/>
          </p:cNvSpPr>
          <p:nvPr>
            <p:ph type="body" idx="1"/>
          </p:nvPr>
        </p:nvSpPr>
        <p:spPr/>
        <p:txBody>
          <a:bodyPr>
            <a:normAutofit fontScale="62500" lnSpcReduction="20000"/>
          </a:bodyPr>
          <a:lstStyle/>
          <a:p>
            <a:pPr marL="114300" indent="0">
              <a:buNone/>
            </a:pPr>
            <a:r>
              <a:rPr lang="ru-RU" dirty="0"/>
              <a:t>Қант диабетінің патогенезі</a:t>
            </a:r>
          </a:p>
          <a:p>
            <a:pPr marL="114300" indent="0">
              <a:buNone/>
            </a:pPr>
            <a:r>
              <a:rPr lang="ru-RU" dirty="0"/>
              <a:t>Бірінші ғасырда қант диабеті «ериді</a:t>
            </a:r>
          </a:p>
          <a:p>
            <a:pPr marL="114300" indent="0">
              <a:buNone/>
            </a:pPr>
            <a:r>
              <a:rPr lang="ru-RU" dirty="0"/>
              <a:t>ет пен аяқ-қолдар зәрге айналады ». Ересек пациенттердің салмағы тек 27-ден 34 кг-ға дейін (60-75 фунт) және қатты аштықтың құрбандары сияқты көрінді.</a:t>
            </a:r>
          </a:p>
          <a:p>
            <a:pPr marL="114300" indent="0">
              <a:buNone/>
            </a:pPr>
            <a:r>
              <a:rPr lang="ru-RU" dirty="0"/>
              <a:t>Олардың тыныс алуында кетондардың жағымсыз, тәтті иісі болды, мысалы, шіріген алма.</a:t>
            </a:r>
          </a:p>
          <a:p>
            <a:pPr marL="114300" indent="0">
              <a:buNone/>
            </a:pPr>
            <a:endParaRPr lang="ru-RU" dirty="0"/>
          </a:p>
          <a:p>
            <a:pPr marL="114300" indent="0">
              <a:buNone/>
            </a:pPr>
            <a:r>
              <a:rPr lang="ru-RU" dirty="0"/>
              <a:t>Бір типтік пациентті медицина тарихшысы Майкл Блисс «жастықтан әрең дегенде басын алып, ең қатты жылайды» деп сипаттайды. уақыт азаптан, аштықтан және үмітсіздіктен ». Терминалды кезеңде пациенттер ұйқысы күшейіп, ауа жұтылып, комаға түсіп, бірнеше сағат ішінде қайтыс болды.</a:t>
            </a:r>
          </a:p>
          <a:p>
            <a:pPr marL="114300" indent="0">
              <a:buNone/>
            </a:pPr>
            <a:endParaRPr lang="ru-RU" dirty="0"/>
          </a:p>
          <a:p>
            <a:pPr marL="114300" indent="0">
              <a:buNone/>
            </a:pPr>
            <a:r>
              <a:rPr lang="ru-RU" dirty="0"/>
              <a:t>Қант диабетімен ауыратын балалардың көпшілігі диагноз қойылғаннан кейін бір жылдан аз уақыт өмір сүрді - қатты азап шегетін жыл. Бұл инсулин терапиясынан бірнеше ғасыр бұрын аурудың табиғи ағымы болды.</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67416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Кетонурия</a:t>
            </a:r>
            <a:endParaRPr lang="en-US" dirty="0"/>
          </a:p>
        </p:txBody>
      </p:sp>
      <p:sp>
        <p:nvSpPr>
          <p:cNvPr id="3" name="Text Placeholder 2"/>
          <p:cNvSpPr>
            <a:spLocks noGrp="1"/>
          </p:cNvSpPr>
          <p:nvPr>
            <p:ph type="body" idx="1"/>
          </p:nvPr>
        </p:nvSpPr>
        <p:spPr/>
        <p:txBody>
          <a:bodyPr>
            <a:normAutofit fontScale="85000" lnSpcReduction="20000"/>
          </a:bodyPr>
          <a:lstStyle/>
          <a:p>
            <a:pPr marL="114300" indent="0">
              <a:buNone/>
            </a:pPr>
            <a:r>
              <a:rPr lang="ru-RU" dirty="0"/>
              <a:t>Кетонурия</a:t>
            </a:r>
          </a:p>
          <a:p>
            <a:pPr marL="114300" indent="0">
              <a:buNone/>
            </a:pPr>
            <a:r>
              <a:rPr lang="ru-RU" dirty="0"/>
              <a:t>Кетонурия осмостық диурезді күшейтеді, </a:t>
            </a:r>
            <a:r>
              <a:rPr lang="en-US" dirty="0"/>
              <a:t>Na + </a:t>
            </a:r>
            <a:r>
              <a:rPr lang="ru-RU" dirty="0"/>
              <a:t>және </a:t>
            </a:r>
            <a:r>
              <a:rPr lang="en-US" dirty="0"/>
              <a:t>K + </a:t>
            </a:r>
            <a:r>
              <a:rPr lang="ru-RU" dirty="0"/>
              <a:t>ағзаларын ағзадан шығарады және іштің ауырсынуына, құсуға, жүрек ырғағының бұзылуына және неврологиялық дисфункцияға әкелетін электролит тапшылығын тудырады. Қышқылдар сияқты, кетондар қанның рН-ын төмендетіп, кетоацидоз деп аталатын жағдай тудырады.</a:t>
            </a:r>
          </a:p>
          <a:p>
            <a:pPr marL="114300" indent="0">
              <a:buNone/>
            </a:pPr>
            <a:endParaRPr lang="ru-RU" dirty="0"/>
          </a:p>
          <a:p>
            <a:pPr marL="114300" indent="0">
              <a:buNone/>
            </a:pPr>
            <a:r>
              <a:rPr lang="ru-RU" dirty="0"/>
              <a:t>Бұл терминальды қант диабетіне тән Куссмаул тынысы деп аталатын терең, үзілісті тыныс алуды тудырады. Бұл сонымен қатар жүйке жүйесін басады және диабеттік команы тудырады.</a:t>
            </a:r>
          </a:p>
          <a:p>
            <a:pPr marL="114300" indent="0">
              <a:buNone/>
            </a:pP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02428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39" y="548680"/>
            <a:ext cx="8520604" cy="432047"/>
          </a:xfrm>
        </p:spPr>
        <p:txBody>
          <a:bodyPr>
            <a:normAutofit fontScale="90000"/>
          </a:bodyPr>
          <a:lstStyle/>
          <a:p>
            <a:r>
              <a:rPr lang="ru-RU" dirty="0"/>
              <a:t>Кетонурия</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descr="H:\General\SCAN-TRANSFER\Scan for duty doctors to be uploaded to PMO\Ketone-bodies-fatty-acid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68952" cy="42484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140799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14300" indent="0"/>
            <a:r>
              <a:rPr lang="ru-RU" dirty="0"/>
              <a:t>Екі жиі кездесетін асқынулар</a:t>
            </a:r>
          </a:p>
        </p:txBody>
      </p:sp>
      <p:sp>
        <p:nvSpPr>
          <p:cNvPr id="3" name="Text Placeholder 2"/>
          <p:cNvSpPr>
            <a:spLocks noGrp="1"/>
          </p:cNvSpPr>
          <p:nvPr>
            <p:ph type="body" idx="1"/>
          </p:nvPr>
        </p:nvSpPr>
        <p:spPr/>
        <p:txBody>
          <a:bodyPr>
            <a:normAutofit fontScale="92500"/>
          </a:bodyPr>
          <a:lstStyle/>
          <a:p>
            <a:pPr marL="114300" indent="0">
              <a:buNone/>
            </a:pPr>
            <a:r>
              <a:rPr lang="ru-RU" dirty="0"/>
              <a:t>Ұзақ мерзімді қант диабетінің екі жиі асқынуы - бұл көздің торы мен бүйрек артерияларының деградациясының салдарынан болатын соқырлық және бүйрек жеткіліксіздігі.</a:t>
            </a:r>
          </a:p>
          <a:p>
            <a:pPr marL="114300" indent="0">
              <a:buNone/>
            </a:pPr>
            <a:r>
              <a:rPr lang="ru-RU" dirty="0"/>
              <a:t>Бүйрек жеткіліксіздігінен болатын өлім 2 типті диабетке қарағанда 1 типті қант диабетінде жиі кездеседі.</a:t>
            </a:r>
          </a:p>
          <a:p>
            <a:pPr marL="114300" indent="0">
              <a:buNone/>
            </a:pPr>
            <a:r>
              <a:rPr lang="ru-RU" dirty="0"/>
              <a:t>2 типте өлімнің ең көп таралған себебі - жүректің ишемиялық артерия ауруы салдарынан болатын жүрек жеткіліксіздігі.</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28611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332657"/>
            <a:ext cx="8520604" cy="720079"/>
          </a:xfrm>
        </p:spPr>
        <p:txBody>
          <a:bodyPr>
            <a:normAutofit fontScale="90000"/>
          </a:bodyPr>
          <a:lstStyle/>
          <a:p>
            <a:pPr marL="114300" indent="0"/>
            <a:r>
              <a:rPr lang="ru-RU" dirty="0"/>
              <a:t>Диабеттік невропатия</a:t>
            </a:r>
          </a:p>
        </p:txBody>
      </p:sp>
      <p:sp>
        <p:nvSpPr>
          <p:cNvPr id="3" name="Text Placeholder 2"/>
          <p:cNvSpPr>
            <a:spLocks noGrp="1"/>
          </p:cNvSpPr>
          <p:nvPr>
            <p:ph type="body" idx="1"/>
          </p:nvPr>
        </p:nvSpPr>
        <p:spPr>
          <a:xfrm>
            <a:off x="311698" y="1158950"/>
            <a:ext cx="8520604" cy="4718322"/>
          </a:xfrm>
        </p:spPr>
        <p:txBody>
          <a:bodyPr>
            <a:normAutofit fontScale="92500" lnSpcReduction="20000"/>
          </a:bodyPr>
          <a:lstStyle/>
          <a:p>
            <a:pPr marL="114300" indent="0">
              <a:buNone/>
            </a:pPr>
            <a:r>
              <a:rPr lang="ru-RU" dirty="0" smtClean="0"/>
              <a:t>Тағы </a:t>
            </a:r>
            <a:r>
              <a:rPr lang="ru-RU" dirty="0"/>
              <a:t>бір асқынуы - диабеттік нейропатия, бұл нашар қан ағымынан болатын жүйке зақымдануы. Бұл эректильді дисфункцияға, зәрді ұстамауға және дененің зардап шеккен аймақтарынан сезімталдықтың жоғалуына әкелуі мүмкін.</a:t>
            </a:r>
          </a:p>
          <a:p>
            <a:pPr marL="114300" indent="0">
              <a:buNone/>
            </a:pPr>
            <a:r>
              <a:rPr lang="ru-RU" dirty="0"/>
              <a:t>Терідегі микро қан тамырлары аурулары терінің жараларын нашар емдеуге әкеледі, сондықтан кішкене көз жасы да оңай жаралануы мүмкін. жұқтырған және гангренозды.</a:t>
            </a:r>
          </a:p>
          <a:p>
            <a:pPr marL="114300" indent="0">
              <a:buNone/>
            </a:pPr>
            <a:r>
              <a:rPr lang="ru-RU" dirty="0"/>
              <a:t>Бұл әсіресе аяқтарда жиі кездеседі, өйткені адамдар аяғындағы жарақаттарды аз байқайды; аяқтардағы қан айналымы (жүректен ең алыс) басқа жерлерге қарағанда нашар; аяққа қысым оларды тіндердің зақымдалуына әсіресе сезімтал етеді; және невропатия адамның терінің зақымдануы туралы білмеуіне немесе ауырсынуды сезінбейтін саусақтардың ампутациясына келісуден бас тартуы мүмкін.</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87201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endParaRPr lang="en-US" dirty="0"/>
          </a:p>
        </p:txBody>
      </p:sp>
      <p:pic>
        <p:nvPicPr>
          <p:cNvPr id="1027" name="Picture 3" descr="H:\General\SCAN-TRANSFER\Scan for duty doctors to be uploaded to PMO\Diabetic-Neuripat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784976" cy="417646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423700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698" y="476673"/>
            <a:ext cx="8520604" cy="720079"/>
          </a:xfrm>
        </p:spPr>
        <p:txBody>
          <a:bodyPr>
            <a:normAutofit/>
          </a:bodyPr>
          <a:lstStyle/>
          <a:p>
            <a:pPr algn="ctr"/>
            <a:r>
              <a:rPr lang="ru-RU" sz="2800" dirty="0"/>
              <a:t>Стероидтар мен қалқанша безінің гормондары</a:t>
            </a:r>
          </a:p>
        </p:txBody>
      </p:sp>
      <p:sp>
        <p:nvSpPr>
          <p:cNvPr id="3" name="Текст 2"/>
          <p:cNvSpPr>
            <a:spLocks noGrp="1"/>
          </p:cNvSpPr>
          <p:nvPr>
            <p:ph type="body" idx="1"/>
          </p:nvPr>
        </p:nvSpPr>
        <p:spPr>
          <a:xfrm>
            <a:off x="311698" y="1124744"/>
            <a:ext cx="5340422" cy="4301383"/>
          </a:xfrm>
        </p:spPr>
        <p:txBody>
          <a:bodyPr>
            <a:normAutofit fontScale="85000" lnSpcReduction="10000"/>
          </a:bodyPr>
          <a:lstStyle/>
          <a:p>
            <a:r>
              <a:rPr lang="ru-RU" dirty="0"/>
              <a:t>Кейбір гормондар мақсатты жасушаның ядросына еніп, тікелей гендерге әсер етіп, метаболизм ферменті генінің немесе басқа ақуыздың транскрипциясын белсендіру немесе тежеу ​​арқылы мақсатты жасушаның физиологиясын өзгертеді. Бұл стероидты гормондарға қатысты.</a:t>
            </a:r>
          </a:p>
          <a:p>
            <a:r>
              <a:rPr lang="ru-RU" dirty="0"/>
              <a:t>Гидрофобты болғандықтан, олар плазмалық мембрананың фосфолипидті аймақтары арқылы оңай </a:t>
            </a:r>
            <a:r>
              <a:rPr lang="ru-RU" dirty="0" smtClean="0"/>
              <a:t>диффузияланады.</a:t>
            </a:r>
            <a:endParaRPr lang="ru-RU" dirty="0"/>
          </a:p>
        </p:txBody>
      </p:sp>
      <p:pic>
        <p:nvPicPr>
          <p:cNvPr id="1026" name="Picture 2" descr="H:\General\SCAN-TRANSFER\Scan for duty doctors to be uploaded to PMO\pepti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851" y="1124744"/>
            <a:ext cx="3248025" cy="42576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44228" y="6051046"/>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38930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620689"/>
            <a:ext cx="8520604" cy="864095"/>
          </a:xfrm>
        </p:spPr>
        <p:txBody>
          <a:bodyPr>
            <a:noAutofit/>
          </a:bodyPr>
          <a:lstStyle/>
          <a:p>
            <a:pPr marL="114300" indent="0"/>
            <a:r>
              <a:rPr lang="ru-RU" sz="3200" dirty="0"/>
              <a:t>Алдыңғы бөлімді қалай түсінгеніңізді тексеру үшін келесі сұрақтарға жауап беріңіз:</a:t>
            </a:r>
            <a:endParaRPr lang="en-US" sz="3200" dirty="0"/>
          </a:p>
        </p:txBody>
      </p:sp>
      <p:sp>
        <p:nvSpPr>
          <p:cNvPr id="3" name="Text Placeholder 2"/>
          <p:cNvSpPr>
            <a:spLocks noGrp="1"/>
          </p:cNvSpPr>
          <p:nvPr>
            <p:ph type="body" idx="1"/>
          </p:nvPr>
        </p:nvSpPr>
        <p:spPr>
          <a:xfrm>
            <a:off x="395536" y="2204864"/>
            <a:ext cx="8520604" cy="3816424"/>
          </a:xfrm>
        </p:spPr>
        <p:txBody>
          <a:bodyPr>
            <a:normAutofit fontScale="92500" lnSpcReduction="20000"/>
          </a:bodyPr>
          <a:lstStyle/>
          <a:p>
            <a:pPr marL="114300" indent="0">
              <a:buNone/>
            </a:pPr>
            <a:r>
              <a:rPr lang="ru-RU" b="1" dirty="0"/>
              <a:t>1. Гормонның гипосекрециясының кейбір себептерін түсіндіріп, мысалдар келтіріңіз. Гиперсекреция үшін де солай жасаңыз.</a:t>
            </a:r>
          </a:p>
          <a:p>
            <a:pPr marL="114300" indent="0">
              <a:buNone/>
            </a:pPr>
            <a:r>
              <a:rPr lang="ru-RU" b="1" dirty="0"/>
              <a:t>2. Неліктен диетада йодтың жетіспеуі қалқанша безінің </a:t>
            </a:r>
            <a:r>
              <a:rPr lang="ru-RU" b="1"/>
              <a:t>ынталандырушы </a:t>
            </a:r>
            <a:r>
              <a:rPr lang="ru-RU" b="1" smtClean="0"/>
              <a:t>ТТГ гормонының </a:t>
            </a:r>
            <a:r>
              <a:rPr lang="ru-RU" b="1" dirty="0"/>
              <a:t>гиперсекрециясына әкеледі?</a:t>
            </a:r>
          </a:p>
          <a:p>
            <a:pPr marL="114300" indent="0">
              <a:buNone/>
            </a:pPr>
            <a:r>
              <a:rPr lang="ru-RU" b="1" dirty="0"/>
              <a:t>Неліктен эндемикада қалқанша без көбейеді</a:t>
            </a:r>
          </a:p>
          <a:p>
            <a:pPr marL="114300" indent="0">
              <a:buNone/>
            </a:pPr>
            <a:r>
              <a:rPr lang="ru-RU" b="1" dirty="0"/>
              <a:t>зоб?</a:t>
            </a:r>
          </a:p>
          <a:p>
            <a:pPr marL="114300" indent="0">
              <a:buNone/>
            </a:pPr>
            <a:r>
              <a:rPr lang="ru-RU" b="1" dirty="0"/>
              <a:t>3. Қант диабетінде осмостық диурезге және кетоацидозға және төменгі аяғындағы кома мен гангренаға әкелетін оқиғалар тізбегін түсіндіріңіз.</a:t>
            </a:r>
            <a:endParaRPr lang="en-US" dirty="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99035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520604" cy="902591"/>
          </a:xfrm>
        </p:spPr>
        <p:txBody>
          <a:bodyPr>
            <a:normAutofit fontScale="90000"/>
          </a:bodyPr>
          <a:lstStyle/>
          <a:p>
            <a:pPr algn="ctr"/>
            <a:r>
              <a:rPr lang="ru-RU" b="1" dirty="0">
                <a:latin typeface="Georgia" pitchFamily="18" charset="0"/>
              </a:rPr>
              <a:t>Стероидтар мен қалқанша безінің гормондары</a:t>
            </a:r>
          </a:p>
        </p:txBody>
      </p:sp>
      <p:sp>
        <p:nvSpPr>
          <p:cNvPr id="3" name="Текст 2"/>
          <p:cNvSpPr>
            <a:spLocks noGrp="1"/>
          </p:cNvSpPr>
          <p:nvPr>
            <p:ph type="body" idx="1"/>
          </p:nvPr>
        </p:nvSpPr>
        <p:spPr>
          <a:xfrm>
            <a:off x="251520" y="1340768"/>
            <a:ext cx="8580782" cy="4699285"/>
          </a:xfrm>
        </p:spPr>
        <p:txBody>
          <a:bodyPr>
            <a:normAutofit fontScale="92500"/>
          </a:bodyPr>
          <a:lstStyle/>
          <a:p>
            <a:r>
              <a:rPr lang="ru-RU" dirty="0"/>
              <a:t>Қалқанша безінің гормондары ядролық рецепторларға да әсер етеді. Ол мақсатты жасушаға АТФ тәуелді тасымалдау ақуызы арқылы енеді.</a:t>
            </a:r>
          </a:p>
          <a:p>
            <a:r>
              <a:rPr lang="ru-RU" dirty="0"/>
              <a:t>Таңқаларлықтай, Қалқанша безінен бөлінетін ТГ-нің 90% -ы тироксин (</a:t>
            </a:r>
            <a:r>
              <a:rPr lang="en-US" dirty="0"/>
              <a:t>T4) </a:t>
            </a:r>
            <a:r>
              <a:rPr lang="ru-RU" dirty="0"/>
              <a:t>болса да, </a:t>
            </a:r>
            <a:r>
              <a:rPr lang="en-US" dirty="0"/>
              <a:t>T4 </a:t>
            </a:r>
            <a:r>
              <a:rPr lang="ru-RU" dirty="0"/>
              <a:t>метаболизмге аз әсер етеді.</a:t>
            </a:r>
          </a:p>
          <a:p>
            <a:r>
              <a:rPr lang="ru-RU" dirty="0"/>
              <a:t>Мақсатты жасушаның цитоплазмасында фермент бір йодты кетіреді және оны Т3 белсенді түріне айналдырады. Бұл </a:t>
            </a:r>
            <a:r>
              <a:rPr lang="en-US" dirty="0"/>
              <a:t>T3, </a:t>
            </a:r>
            <a:r>
              <a:rPr lang="ru-RU" dirty="0"/>
              <a:t>сондай-ақ тікелей қалқанша безі шығаратын және қаннан сіңірілетін аз мөлшердегі </a:t>
            </a:r>
            <a:r>
              <a:rPr lang="en-US" dirty="0"/>
              <a:t>T3 </a:t>
            </a:r>
            <a:r>
              <a:rPr lang="ru-RU" dirty="0"/>
              <a:t>ядросына еніп, хроматин рецепторларымен байланысады.</a:t>
            </a:r>
            <a:endParaRPr lang="en-US" i="1" dirty="0" smtClean="0"/>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253582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20604" cy="572711"/>
          </a:xfrm>
        </p:spPr>
        <p:txBody>
          <a:bodyPr>
            <a:normAutofit fontScale="90000"/>
          </a:bodyPr>
          <a:lstStyle/>
          <a:p>
            <a:pPr algn="ctr"/>
            <a:r>
              <a:rPr lang="ru-RU" b="1" dirty="0">
                <a:latin typeface="Georgia" pitchFamily="18" charset="0"/>
              </a:rPr>
              <a:t>Пептидтер мен катехоламиндер</a:t>
            </a:r>
          </a:p>
        </p:txBody>
      </p:sp>
      <p:sp>
        <p:nvSpPr>
          <p:cNvPr id="3" name="Текст 2"/>
          <p:cNvSpPr>
            <a:spLocks noGrp="1"/>
          </p:cNvSpPr>
          <p:nvPr>
            <p:ph type="body" idx="1"/>
          </p:nvPr>
        </p:nvSpPr>
        <p:spPr>
          <a:xfrm>
            <a:off x="311698" y="1124744"/>
            <a:ext cx="8520604" cy="5400600"/>
          </a:xfrm>
        </p:spPr>
        <p:txBody>
          <a:bodyPr/>
          <a:lstStyle/>
          <a:p>
            <a:endParaRPr lang="ru-RU" dirty="0"/>
          </a:p>
        </p:txBody>
      </p:sp>
      <p:pic>
        <p:nvPicPr>
          <p:cNvPr id="2050" name="Picture 2" descr="H:\General\SCAN-TRANSFER\Scan for duty doctors to be uploaded to PMO\cycl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052736"/>
            <a:ext cx="8568952" cy="47525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156057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698" y="404665"/>
            <a:ext cx="8520604" cy="504055"/>
          </a:xfrm>
        </p:spPr>
        <p:txBody>
          <a:bodyPr>
            <a:normAutofit fontScale="90000"/>
          </a:bodyPr>
          <a:lstStyle/>
          <a:p>
            <a:r>
              <a:rPr lang="ru-RU" b="1" dirty="0">
                <a:latin typeface="Georgia" pitchFamily="18" charset="0"/>
              </a:rPr>
              <a:t>Пептидтер мен катехоламиндер</a:t>
            </a:r>
            <a:endParaRPr lang="ru-RU" dirty="0"/>
          </a:p>
        </p:txBody>
      </p:sp>
      <p:sp>
        <p:nvSpPr>
          <p:cNvPr id="3" name="Текст 2"/>
          <p:cNvSpPr>
            <a:spLocks noGrp="1"/>
          </p:cNvSpPr>
          <p:nvPr>
            <p:ph type="body" idx="1"/>
          </p:nvPr>
        </p:nvSpPr>
        <p:spPr>
          <a:xfrm>
            <a:off x="323528" y="1124744"/>
            <a:ext cx="8520604" cy="4824536"/>
          </a:xfrm>
        </p:spPr>
        <p:txBody>
          <a:bodyPr>
            <a:normAutofit fontScale="85000" lnSpcReduction="10000"/>
          </a:bodyPr>
          <a:lstStyle/>
          <a:p>
            <a:r>
              <a:rPr lang="ru-RU" dirty="0"/>
              <a:t>Пептидтер мен катехоламиндер гидрофильді және мақсатты жасушаға ене алмайды, сондықтан олар жанама түрде оның физиологиясын ынталандыруы керек.</a:t>
            </a:r>
          </a:p>
          <a:p>
            <a:r>
              <a:rPr lang="ru-RU" dirty="0"/>
              <a:t>Олар плазмалық мембрананың екінші жағындағы екінші реттік хабарлаушы жүйелермен байланысқан жасушалық беттік рецепторлармен байланысады. Ең танымал екінші реттік хабаршы - циклдік аденозин монофосфаты.</a:t>
            </a:r>
          </a:p>
          <a:p>
            <a:r>
              <a:rPr lang="ru-RU" dirty="0"/>
              <a:t>Глюкагон бауыр жасушасының бетімен байланысқан кезде, мысалы, оның рецепторы </a:t>
            </a:r>
            <a:r>
              <a:rPr lang="en-US" dirty="0"/>
              <a:t>G </a:t>
            </a:r>
            <a:r>
              <a:rPr lang="ru-RU" dirty="0"/>
              <a:t>ақуызын белсендіреді, ал ол өз кезегінде циклдік аденозин монофосфат түзетін мембрана ферменті - аденилатциклазаны белсендіреді. Циклдік аденозин монофосфаты ақыр соңында жасушада сақталған гликогенді гидролиздейтін ферменттердің активтенуіне әкеледі. Керісінше, соматостатин циклдік аденозин монофосфат синтезін тежейді.</a:t>
            </a:r>
          </a:p>
        </p:txBody>
      </p:sp>
      <p:grpSp>
        <p:nvGrpSpPr>
          <p:cNvPr id="4" name="Google Shape;785;p63"/>
          <p:cNvGrpSpPr/>
          <p:nvPr/>
        </p:nvGrpSpPr>
        <p:grpSpPr>
          <a:xfrm>
            <a:off x="-30224" y="6021288"/>
            <a:ext cx="9174223" cy="763481"/>
            <a:chOff x="-1" y="-2"/>
            <a:chExt cx="12248970" cy="755701"/>
          </a:xfrm>
        </p:grpSpPr>
        <p:sp>
          <p:nvSpPr>
            <p:cNvPr id="5"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6"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7" name="Google Shape;788;p63" descr="image1.png"/>
            <p:cNvPicPr preferRelativeResize="0"/>
            <p:nvPr/>
          </p:nvPicPr>
          <p:blipFill rotWithShape="1">
            <a:blip r:embed="rId2">
              <a:alphaModFix/>
            </a:blip>
            <a:srcRect/>
            <a:stretch/>
          </p:blipFill>
          <p:spPr>
            <a:xfrm>
              <a:off x="-1" y="-2"/>
              <a:ext cx="704327" cy="613871"/>
            </a:xfrm>
            <a:prstGeom prst="rect">
              <a:avLst/>
            </a:prstGeom>
            <a:noFill/>
            <a:ln>
              <a:noFill/>
            </a:ln>
          </p:spPr>
        </p:pic>
        <p:sp>
          <p:nvSpPr>
            <p:cNvPr id="8"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08454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8" y="764705"/>
            <a:ext cx="8520604" cy="504055"/>
          </a:xfrm>
        </p:spPr>
        <p:txBody>
          <a:bodyPr>
            <a:normAutofit fontScale="90000"/>
          </a:bodyPr>
          <a:lstStyle/>
          <a:p>
            <a:r>
              <a:rPr lang="ru-RU" b="1" dirty="0">
                <a:latin typeface="Georgia" pitchFamily="18" charset="0"/>
              </a:rPr>
              <a:t>Пептидтер мен катехоламиндер</a:t>
            </a:r>
            <a:endParaRPr lang="en-US" dirty="0"/>
          </a:p>
        </p:txBody>
      </p:sp>
      <p:sp>
        <p:nvSpPr>
          <p:cNvPr id="3" name="Text Placeholder 2"/>
          <p:cNvSpPr>
            <a:spLocks noGrp="1"/>
          </p:cNvSpPr>
          <p:nvPr>
            <p:ph type="body" idx="1"/>
          </p:nvPr>
        </p:nvSpPr>
        <p:spPr/>
        <p:txBody>
          <a:bodyPr/>
          <a:lstStyle/>
          <a:p>
            <a:endParaRPr lang="en-US" dirty="0"/>
          </a:p>
        </p:txBody>
      </p:sp>
      <p:pic>
        <p:nvPicPr>
          <p:cNvPr id="3074" name="Picture 2" descr="H:\General\SCAN-TRANSFER\Scan for duty doctors to be uploaded to PMO\stimul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568952" cy="41044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oogle Shape;785;p63"/>
          <p:cNvGrpSpPr/>
          <p:nvPr/>
        </p:nvGrpSpPr>
        <p:grpSpPr>
          <a:xfrm>
            <a:off x="-30224" y="6021288"/>
            <a:ext cx="9174223" cy="763481"/>
            <a:chOff x="-1" y="-2"/>
            <a:chExt cx="12248970" cy="755701"/>
          </a:xfrm>
        </p:grpSpPr>
        <p:sp>
          <p:nvSpPr>
            <p:cNvPr id="6" name="Google Shape;786;p63"/>
            <p:cNvSpPr/>
            <p:nvPr/>
          </p:nvSpPr>
          <p:spPr>
            <a:xfrm>
              <a:off x="2797115" y="18571"/>
              <a:ext cx="9451854" cy="684194"/>
            </a:xfrm>
            <a:prstGeom prst="rect">
              <a:avLst/>
            </a:prstGeom>
            <a:solidFill>
              <a:srgbClr val="1F497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sp>
          <p:nvSpPr>
            <p:cNvPr id="7" name="Google Shape;787;p63"/>
            <p:cNvSpPr/>
            <p:nvPr/>
          </p:nvSpPr>
          <p:spPr>
            <a:xfrm>
              <a:off x="58514" y="16860"/>
              <a:ext cx="2922819" cy="738839"/>
            </a:xfrm>
            <a:prstGeom prst="rect">
              <a:avLst/>
            </a:prstGeom>
            <a:solidFill>
              <a:srgbClr val="C0504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000"/>
                <a:buFont typeface="Trebuchet MS"/>
                <a:buNone/>
              </a:pPr>
              <a:endParaRPr sz="2000" b="0" i="0" u="none" strike="noStrike" cap="none">
                <a:solidFill>
                  <a:srgbClr val="FFFFFF"/>
                </a:solidFill>
                <a:latin typeface="Trebuchet MS"/>
                <a:ea typeface="Trebuchet MS"/>
                <a:cs typeface="Trebuchet MS"/>
                <a:sym typeface="Trebuchet MS"/>
              </a:endParaRPr>
            </a:p>
          </p:txBody>
        </p:sp>
        <p:pic>
          <p:nvPicPr>
            <p:cNvPr id="8" name="Google Shape;788;p63" descr="image1.png"/>
            <p:cNvPicPr preferRelativeResize="0"/>
            <p:nvPr/>
          </p:nvPicPr>
          <p:blipFill rotWithShape="1">
            <a:blip r:embed="rId3">
              <a:alphaModFix/>
            </a:blip>
            <a:srcRect/>
            <a:stretch/>
          </p:blipFill>
          <p:spPr>
            <a:xfrm>
              <a:off x="-1" y="-2"/>
              <a:ext cx="704327" cy="613871"/>
            </a:xfrm>
            <a:prstGeom prst="rect">
              <a:avLst/>
            </a:prstGeom>
            <a:noFill/>
            <a:ln>
              <a:noFill/>
            </a:ln>
          </p:spPr>
        </p:pic>
        <p:sp>
          <p:nvSpPr>
            <p:cNvPr id="9" name="Google Shape;789;p63"/>
            <p:cNvSpPr txBox="1"/>
            <p:nvPr/>
          </p:nvSpPr>
          <p:spPr>
            <a:xfrm>
              <a:off x="680790" y="153865"/>
              <a:ext cx="2254326" cy="464821"/>
            </a:xfrm>
            <a:prstGeom prst="rect">
              <a:avLst/>
            </a:prstGeom>
            <a:noFill/>
            <a:ln>
              <a:noFill/>
            </a:ln>
          </p:spPr>
          <p:txBody>
            <a:bodyPr spcFirstLastPara="1" wrap="square" lIns="50800" tIns="50800" rIns="50800" bIns="50800" anchor="ctr" anchorCtr="0">
              <a:spAutoFit/>
            </a:bodyPr>
            <a:lstStyle/>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Al-</a:t>
              </a:r>
              <a:r>
                <a:rPr lang="en-US" sz="1000" b="0" i="0" u="none" strike="noStrike" cap="none" dirty="0" err="1">
                  <a:solidFill>
                    <a:srgbClr val="FFFFFF"/>
                  </a:solidFill>
                  <a:latin typeface="Georgia"/>
                  <a:ea typeface="Georgia"/>
                  <a:cs typeface="Georgia"/>
                  <a:sym typeface="Georgia"/>
                </a:rPr>
                <a:t>Farabi</a:t>
              </a:r>
              <a:r>
                <a:rPr lang="en-US" sz="1000" b="0" i="0" u="none" strike="noStrike" cap="none" dirty="0">
                  <a:solidFill>
                    <a:srgbClr val="FFFFFF"/>
                  </a:solidFill>
                  <a:latin typeface="Georgia"/>
                  <a:ea typeface="Georgia"/>
                  <a:cs typeface="Georgia"/>
                  <a:sym typeface="Georgia"/>
                </a:rPr>
                <a:t> Kazakh National University</a:t>
              </a:r>
              <a:endParaRPr dirty="0"/>
            </a:p>
            <a:p>
              <a:pPr marL="0" marR="0" lvl="0" indent="0" algn="ctr" rtl="0">
                <a:lnSpc>
                  <a:spcPct val="160000"/>
                </a:lnSpc>
                <a:spcBef>
                  <a:spcPts val="0"/>
                </a:spcBef>
                <a:spcAft>
                  <a:spcPts val="0"/>
                </a:spcAft>
                <a:buClr>
                  <a:srgbClr val="FFFFFF"/>
                </a:buClr>
                <a:buSzPts val="1000"/>
                <a:buFont typeface="Georgia"/>
                <a:buNone/>
              </a:pPr>
              <a:r>
                <a:rPr lang="en-US" sz="1000" b="0" i="0" u="none" strike="noStrike" cap="none" dirty="0">
                  <a:solidFill>
                    <a:srgbClr val="FFFFFF"/>
                  </a:solidFill>
                  <a:latin typeface="Georgia"/>
                  <a:ea typeface="Georgia"/>
                  <a:cs typeface="Georgia"/>
                  <a:sym typeface="Georgia"/>
                </a:rPr>
                <a:t>Higher School of Medicine</a:t>
              </a:r>
              <a:endParaRPr dirty="0"/>
            </a:p>
          </p:txBody>
        </p:sp>
      </p:grpSp>
    </p:spTree>
    <p:extLst>
      <p:ext uri="{BB962C8B-B14F-4D97-AF65-F5344CB8AC3E}">
        <p14:creationId xmlns:p14="http://schemas.microsoft.com/office/powerpoint/2010/main" val="342358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1054</TotalTime>
  <Words>3391</Words>
  <Application>Microsoft Office PowerPoint</Application>
  <PresentationFormat>On-screen Show (4:3)</PresentationFormat>
  <Paragraphs>326</Paragraphs>
  <Slides>50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Merriweather Sans</vt:lpstr>
      <vt:lpstr>Georgia</vt:lpstr>
      <vt:lpstr>Trebuchet MS</vt:lpstr>
      <vt:lpstr>Clarity</vt:lpstr>
      <vt:lpstr>PowerPoint Presentation</vt:lpstr>
      <vt:lpstr> НӘТИЖЕЛЕРДІ ОҚЫТУ</vt:lpstr>
      <vt:lpstr>НӘТИЖЕЛЕРДІ ОҚЫТУ</vt:lpstr>
      <vt:lpstr>Гормонды рецепторлар және терапия</vt:lpstr>
      <vt:lpstr>Стероидтар мен қалқанша безінің гормондары</vt:lpstr>
      <vt:lpstr>Стероидтар мен қалқанша безінің гормондары</vt:lpstr>
      <vt:lpstr>Пептидтер мен катехоламиндер</vt:lpstr>
      <vt:lpstr>Пептидтер мен катехоламиндер</vt:lpstr>
      <vt:lpstr>Пептидтер мен катехоламиндер</vt:lpstr>
      <vt:lpstr>Сигналды күшейту</vt:lpstr>
      <vt:lpstr>Мақсатты жасушалық сезімталдықты модуляциялау</vt:lpstr>
      <vt:lpstr>Мақсатты жасушалық сезімталдықты модуляциялау</vt:lpstr>
      <vt:lpstr>Мақсатты жасушалық сезімталдықты модуляциялау</vt:lpstr>
      <vt:lpstr>Гормоналды тазарту</vt:lpstr>
      <vt:lpstr>Инсулин мен глюкагонның бауырға антагонистік әсері.</vt:lpstr>
      <vt:lpstr>Инсулин мен глюкагонның бауырға антагонистік әсері.</vt:lpstr>
      <vt:lpstr>PowerPoint Presentation</vt:lpstr>
      <vt:lpstr>Эндокриндік бұзылулар</vt:lpstr>
      <vt:lpstr>Кортизолдың көп бөлінуі</vt:lpstr>
      <vt:lpstr>Гипосекреция и гиперсекреция</vt:lpstr>
      <vt:lpstr> </vt:lpstr>
      <vt:lpstr>Гипофиз безінің аурулары</vt:lpstr>
      <vt:lpstr>Акромегалия</vt:lpstr>
      <vt:lpstr>Қалқанша және қалқанша маңы бездерінің аурулары</vt:lpstr>
      <vt:lpstr>Қалқанша және қалқанша маңы бездерінің аурулары</vt:lpstr>
      <vt:lpstr>Эндемиялық зоб.</vt:lpstr>
      <vt:lpstr>Бүйрек үсті бездерінің аурулары</vt:lpstr>
      <vt:lpstr>Кушинг синдромы</vt:lpstr>
      <vt:lpstr>PowerPoint Presentation</vt:lpstr>
      <vt:lpstr>PowerPoint Presentation</vt:lpstr>
      <vt:lpstr>Адреногенитальды синдром</vt:lpstr>
      <vt:lpstr>Қант диабеті</vt:lpstr>
      <vt:lpstr>Қант диабеті</vt:lpstr>
      <vt:lpstr>Неліктен глюкозурия мен полиурия пайда болады?</vt:lpstr>
      <vt:lpstr>Түрлері және емі</vt:lpstr>
      <vt:lpstr>Қант диабеті</vt:lpstr>
      <vt:lpstr>Қант диабеті 1 тип</vt:lpstr>
      <vt:lpstr>PowerPoint Presentation</vt:lpstr>
      <vt:lpstr>2 типті қант диабеті</vt:lpstr>
      <vt:lpstr>PowerPoint Presentation</vt:lpstr>
      <vt:lpstr>2 типті қант диабеті</vt:lpstr>
      <vt:lpstr>PowerPoint Presentation</vt:lpstr>
      <vt:lpstr>Патогенезі</vt:lpstr>
      <vt:lpstr>Қант диабетінің патогенезі</vt:lpstr>
      <vt:lpstr>Кетонурия</vt:lpstr>
      <vt:lpstr>Кетонурия</vt:lpstr>
      <vt:lpstr>Екі жиі кездесетін асқынулар</vt:lpstr>
      <vt:lpstr>Диабеттік невропатия</vt:lpstr>
      <vt:lpstr>PowerPoint Presentation</vt:lpstr>
      <vt:lpstr>Алдыңғы бөлімді қалай түсінгеніңізді тексеру үшін келесі сұрақтарға жауап беріңіз: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Гульжан</dc:creator>
  <cp:lastModifiedBy>Mustafa Aday</cp:lastModifiedBy>
  <cp:revision>81</cp:revision>
  <dcterms:modified xsi:type="dcterms:W3CDTF">2020-09-30T02:55:35Z</dcterms:modified>
</cp:coreProperties>
</file>